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0" r:id="rId1"/>
  </p:sldMasterIdLst>
  <p:notesMasterIdLst>
    <p:notesMasterId r:id="rId51"/>
  </p:notesMasterIdLst>
  <p:handoutMasterIdLst>
    <p:handoutMasterId r:id="rId52"/>
  </p:handoutMasterIdLst>
  <p:sldIdLst>
    <p:sldId id="386" r:id="rId2"/>
    <p:sldId id="387" r:id="rId3"/>
    <p:sldId id="388" r:id="rId4"/>
    <p:sldId id="389" r:id="rId5"/>
    <p:sldId id="426" r:id="rId6"/>
    <p:sldId id="390" r:id="rId7"/>
    <p:sldId id="391" r:id="rId8"/>
    <p:sldId id="427" r:id="rId9"/>
    <p:sldId id="393" r:id="rId10"/>
    <p:sldId id="394" r:id="rId11"/>
    <p:sldId id="395" r:id="rId12"/>
    <p:sldId id="428" r:id="rId13"/>
    <p:sldId id="398" r:id="rId14"/>
    <p:sldId id="431" r:id="rId15"/>
    <p:sldId id="400" r:id="rId16"/>
    <p:sldId id="401" r:id="rId17"/>
    <p:sldId id="402" r:id="rId18"/>
    <p:sldId id="403" r:id="rId19"/>
    <p:sldId id="404" r:id="rId20"/>
    <p:sldId id="432" r:id="rId21"/>
    <p:sldId id="433" r:id="rId22"/>
    <p:sldId id="430" r:id="rId23"/>
    <p:sldId id="405" r:id="rId24"/>
    <p:sldId id="435" r:id="rId25"/>
    <p:sldId id="406" r:id="rId26"/>
    <p:sldId id="407" r:id="rId27"/>
    <p:sldId id="408" r:id="rId28"/>
    <p:sldId id="434" r:id="rId29"/>
    <p:sldId id="436" r:id="rId30"/>
    <p:sldId id="437" r:id="rId31"/>
    <p:sldId id="410" r:id="rId32"/>
    <p:sldId id="411" r:id="rId33"/>
    <p:sldId id="412" r:id="rId34"/>
    <p:sldId id="413" r:id="rId35"/>
    <p:sldId id="414" r:id="rId36"/>
    <p:sldId id="438" r:id="rId37"/>
    <p:sldId id="439" r:id="rId38"/>
    <p:sldId id="416" r:id="rId39"/>
    <p:sldId id="440" r:id="rId40"/>
    <p:sldId id="417" r:id="rId41"/>
    <p:sldId id="418" r:id="rId42"/>
    <p:sldId id="419" r:id="rId43"/>
    <p:sldId id="420" r:id="rId44"/>
    <p:sldId id="421" r:id="rId45"/>
    <p:sldId id="422" r:id="rId46"/>
    <p:sldId id="423" r:id="rId47"/>
    <p:sldId id="441" r:id="rId48"/>
    <p:sldId id="442" r:id="rId49"/>
    <p:sldId id="443" r:id="rId50"/>
  </p:sldIdLst>
  <p:sldSz cx="9144000" cy="6858000" type="screen4x3"/>
  <p:notesSz cx="6881813" cy="10002838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865" autoAdjust="0"/>
    <p:restoredTop sz="92088" autoAdjust="0"/>
  </p:normalViewPr>
  <p:slideViewPr>
    <p:cSldViewPr>
      <p:cViewPr>
        <p:scale>
          <a:sx n="105" d="100"/>
          <a:sy n="105" d="100"/>
        </p:scale>
        <p:origin x="-16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DEF563-E1D1-4871-9872-2470BDBF0A4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87AC839F-3B6B-4BED-8A9F-DE4199A5808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أنواع الذاكرة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FFE936D8-C3B6-4B85-B177-090147E3ADF2}" type="parTrans" cxnId="{49D05BBA-608F-4CF8-B08B-77F261AF2997}">
      <dgm:prSet/>
      <dgm:spPr/>
    </dgm:pt>
    <dgm:pt modelId="{9376DF70-114C-4B31-BF78-6B7BC7E52765}" type="sibTrans" cxnId="{49D05BBA-608F-4CF8-B08B-77F261AF2997}">
      <dgm:prSet/>
      <dgm:spPr/>
    </dgm:pt>
    <dgm:pt modelId="{5429708E-2CF0-449C-B1D1-ACE5CB84065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ذاكرة القراءة فقط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ROM</a:t>
          </a:r>
        </a:p>
      </dgm:t>
    </dgm:pt>
    <dgm:pt modelId="{9CF9011A-340E-4A81-BD32-80C5B454A864}" type="parTrans" cxnId="{BA9EB8C1-FB0F-4C40-916D-E505E3C849C1}">
      <dgm:prSet/>
      <dgm:spPr/>
    </dgm:pt>
    <dgm:pt modelId="{D5AE6A85-FD00-46BE-AEF1-27FFCC8A6B6D}" type="sibTrans" cxnId="{BA9EB8C1-FB0F-4C40-916D-E505E3C849C1}">
      <dgm:prSet/>
      <dgm:spPr/>
    </dgm:pt>
    <dgm:pt modelId="{118B346D-27EC-444A-95B4-798EA4CBCDA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الذاكرة العشوائية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RAM</a:t>
          </a:r>
        </a:p>
      </dgm:t>
    </dgm:pt>
    <dgm:pt modelId="{A9782D6D-D1F3-486A-8C96-05BEAD095428}" type="parTrans" cxnId="{86C5D84D-F484-4E12-B9A6-11CDDFF656C4}">
      <dgm:prSet/>
      <dgm:spPr/>
    </dgm:pt>
    <dgm:pt modelId="{80555F23-7913-4BAC-A50D-FCB8ADAEA2AE}" type="sibTrans" cxnId="{86C5D84D-F484-4E12-B9A6-11CDDFF656C4}">
      <dgm:prSet/>
      <dgm:spPr/>
    </dgm:pt>
    <dgm:pt modelId="{5F795517-2436-42E9-A332-933275AF475A}" type="pres">
      <dgm:prSet presAssocID="{79DEF563-E1D1-4871-9872-2470BDBF0A4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E5CEF7D-746A-4092-955B-DCBB0B45E511}" type="pres">
      <dgm:prSet presAssocID="{87AC839F-3B6B-4BED-8A9F-DE4199A58085}" presName="hierRoot1" presStyleCnt="0">
        <dgm:presLayoutVars>
          <dgm:hierBranch/>
        </dgm:presLayoutVars>
      </dgm:prSet>
      <dgm:spPr/>
    </dgm:pt>
    <dgm:pt modelId="{F7F12875-88E1-4ABF-8AB2-B901CF761F31}" type="pres">
      <dgm:prSet presAssocID="{87AC839F-3B6B-4BED-8A9F-DE4199A58085}" presName="rootComposite1" presStyleCnt="0"/>
      <dgm:spPr/>
    </dgm:pt>
    <dgm:pt modelId="{F60D8095-AF9C-48F2-AD0A-B631D361BBC8}" type="pres">
      <dgm:prSet presAssocID="{87AC839F-3B6B-4BED-8A9F-DE4199A5808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84DC000-8FD8-44C9-8478-39DDBF482F33}" type="pres">
      <dgm:prSet presAssocID="{87AC839F-3B6B-4BED-8A9F-DE4199A58085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CAE4FF84-0C85-44F9-B8BC-F5D652FABD64}" type="pres">
      <dgm:prSet presAssocID="{87AC839F-3B6B-4BED-8A9F-DE4199A58085}" presName="hierChild2" presStyleCnt="0"/>
      <dgm:spPr/>
    </dgm:pt>
    <dgm:pt modelId="{7A0D472C-765B-4A4A-8371-D5A9CADFD3E9}" type="pres">
      <dgm:prSet presAssocID="{9CF9011A-340E-4A81-BD32-80C5B454A864}" presName="Name35" presStyleLbl="parChTrans1D2" presStyleIdx="0" presStyleCnt="2"/>
      <dgm:spPr/>
    </dgm:pt>
    <dgm:pt modelId="{B6D19AD8-BE70-48D6-A32E-B45FCF47834C}" type="pres">
      <dgm:prSet presAssocID="{5429708E-2CF0-449C-B1D1-ACE5CB840650}" presName="hierRoot2" presStyleCnt="0">
        <dgm:presLayoutVars>
          <dgm:hierBranch/>
        </dgm:presLayoutVars>
      </dgm:prSet>
      <dgm:spPr/>
    </dgm:pt>
    <dgm:pt modelId="{549C3D4C-602B-42B3-98EC-E3F1D7F16EBE}" type="pres">
      <dgm:prSet presAssocID="{5429708E-2CF0-449C-B1D1-ACE5CB840650}" presName="rootComposite" presStyleCnt="0"/>
      <dgm:spPr/>
    </dgm:pt>
    <dgm:pt modelId="{057568C1-0917-4BC0-A03B-22CCCF81CF93}" type="pres">
      <dgm:prSet presAssocID="{5429708E-2CF0-449C-B1D1-ACE5CB84065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1FA35E6-AF69-4FA2-9FEB-F1284DF76710}" type="pres">
      <dgm:prSet presAssocID="{5429708E-2CF0-449C-B1D1-ACE5CB840650}" presName="rootConnector" presStyleLbl="node2" presStyleIdx="0" presStyleCnt="2"/>
      <dgm:spPr/>
      <dgm:t>
        <a:bodyPr/>
        <a:lstStyle/>
        <a:p>
          <a:pPr rtl="1"/>
          <a:endParaRPr lang="ar-SA"/>
        </a:p>
      </dgm:t>
    </dgm:pt>
    <dgm:pt modelId="{881868C7-D1C3-45BD-A55B-319464B26B73}" type="pres">
      <dgm:prSet presAssocID="{5429708E-2CF0-449C-B1D1-ACE5CB840650}" presName="hierChild4" presStyleCnt="0"/>
      <dgm:spPr/>
    </dgm:pt>
    <dgm:pt modelId="{5F16A19F-1D0E-4741-895D-03875319325D}" type="pres">
      <dgm:prSet presAssocID="{5429708E-2CF0-449C-B1D1-ACE5CB840650}" presName="hierChild5" presStyleCnt="0"/>
      <dgm:spPr/>
    </dgm:pt>
    <dgm:pt modelId="{02598C15-1442-451C-BA4F-41C346BD0BD2}" type="pres">
      <dgm:prSet presAssocID="{A9782D6D-D1F3-486A-8C96-05BEAD095428}" presName="Name35" presStyleLbl="parChTrans1D2" presStyleIdx="1" presStyleCnt="2"/>
      <dgm:spPr/>
    </dgm:pt>
    <dgm:pt modelId="{F358B809-7D20-48B3-9858-A88AAD444DA5}" type="pres">
      <dgm:prSet presAssocID="{118B346D-27EC-444A-95B4-798EA4CBCDA3}" presName="hierRoot2" presStyleCnt="0">
        <dgm:presLayoutVars>
          <dgm:hierBranch/>
        </dgm:presLayoutVars>
      </dgm:prSet>
      <dgm:spPr/>
    </dgm:pt>
    <dgm:pt modelId="{96255B69-309F-413C-8C7E-E95F5FACE9E1}" type="pres">
      <dgm:prSet presAssocID="{118B346D-27EC-444A-95B4-798EA4CBCDA3}" presName="rootComposite" presStyleCnt="0"/>
      <dgm:spPr/>
    </dgm:pt>
    <dgm:pt modelId="{62E568C0-5132-43CE-BA89-9CBCD6032A4C}" type="pres">
      <dgm:prSet presAssocID="{118B346D-27EC-444A-95B4-798EA4CBCDA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36E7C86-9B4F-4094-A5B8-A75F924E3DFE}" type="pres">
      <dgm:prSet presAssocID="{118B346D-27EC-444A-95B4-798EA4CBCDA3}" presName="rootConnector" presStyleLbl="node2" presStyleIdx="1" presStyleCnt="2"/>
      <dgm:spPr/>
      <dgm:t>
        <a:bodyPr/>
        <a:lstStyle/>
        <a:p>
          <a:pPr rtl="1"/>
          <a:endParaRPr lang="ar-SA"/>
        </a:p>
      </dgm:t>
    </dgm:pt>
    <dgm:pt modelId="{8CC98A34-580C-4188-A2C2-A14C6FA333CA}" type="pres">
      <dgm:prSet presAssocID="{118B346D-27EC-444A-95B4-798EA4CBCDA3}" presName="hierChild4" presStyleCnt="0"/>
      <dgm:spPr/>
    </dgm:pt>
    <dgm:pt modelId="{9146A4E4-EAB6-4FA4-8844-1D65FC087AB0}" type="pres">
      <dgm:prSet presAssocID="{118B346D-27EC-444A-95B4-798EA4CBCDA3}" presName="hierChild5" presStyleCnt="0"/>
      <dgm:spPr/>
    </dgm:pt>
    <dgm:pt modelId="{078D63A7-E249-4FC7-981C-9F43CD8F95D2}" type="pres">
      <dgm:prSet presAssocID="{87AC839F-3B6B-4BED-8A9F-DE4199A58085}" presName="hierChild3" presStyleCnt="0"/>
      <dgm:spPr/>
    </dgm:pt>
  </dgm:ptLst>
  <dgm:cxnLst>
    <dgm:cxn modelId="{BA9EB8C1-FB0F-4C40-916D-E505E3C849C1}" srcId="{87AC839F-3B6B-4BED-8A9F-DE4199A58085}" destId="{5429708E-2CF0-449C-B1D1-ACE5CB840650}" srcOrd="0" destOrd="0" parTransId="{9CF9011A-340E-4A81-BD32-80C5B454A864}" sibTransId="{D5AE6A85-FD00-46BE-AEF1-27FFCC8A6B6D}"/>
    <dgm:cxn modelId="{86C5D84D-F484-4E12-B9A6-11CDDFF656C4}" srcId="{87AC839F-3B6B-4BED-8A9F-DE4199A58085}" destId="{118B346D-27EC-444A-95B4-798EA4CBCDA3}" srcOrd="1" destOrd="0" parTransId="{A9782D6D-D1F3-486A-8C96-05BEAD095428}" sibTransId="{80555F23-7913-4BAC-A50D-FCB8ADAEA2AE}"/>
    <dgm:cxn modelId="{58625B46-976F-417A-A4C7-09D5E391F37F}" type="presOf" srcId="{5429708E-2CF0-449C-B1D1-ACE5CB840650}" destId="{057568C1-0917-4BC0-A03B-22CCCF81CF93}" srcOrd="0" destOrd="0" presId="urn:microsoft.com/office/officeart/2005/8/layout/orgChart1"/>
    <dgm:cxn modelId="{DEB2BFCE-1331-4F8E-8204-1C755739DC27}" type="presOf" srcId="{118B346D-27EC-444A-95B4-798EA4CBCDA3}" destId="{62E568C0-5132-43CE-BA89-9CBCD6032A4C}" srcOrd="0" destOrd="0" presId="urn:microsoft.com/office/officeart/2005/8/layout/orgChart1"/>
    <dgm:cxn modelId="{2915DF6E-655E-464B-AD7B-54FB4BD82403}" type="presOf" srcId="{87AC839F-3B6B-4BED-8A9F-DE4199A58085}" destId="{184DC000-8FD8-44C9-8478-39DDBF482F33}" srcOrd="1" destOrd="0" presId="urn:microsoft.com/office/officeart/2005/8/layout/orgChart1"/>
    <dgm:cxn modelId="{5DC4365D-8920-45D9-A67E-0C565CB06543}" type="presOf" srcId="{9CF9011A-340E-4A81-BD32-80C5B454A864}" destId="{7A0D472C-765B-4A4A-8371-D5A9CADFD3E9}" srcOrd="0" destOrd="0" presId="urn:microsoft.com/office/officeart/2005/8/layout/orgChart1"/>
    <dgm:cxn modelId="{444CECB5-9F5B-4A40-944B-4E12D16F894F}" type="presOf" srcId="{79DEF563-E1D1-4871-9872-2470BDBF0A49}" destId="{5F795517-2436-42E9-A332-933275AF475A}" srcOrd="0" destOrd="0" presId="urn:microsoft.com/office/officeart/2005/8/layout/orgChart1"/>
    <dgm:cxn modelId="{66B740C7-1B78-480E-B91E-9C5CF9A031DD}" type="presOf" srcId="{A9782D6D-D1F3-486A-8C96-05BEAD095428}" destId="{02598C15-1442-451C-BA4F-41C346BD0BD2}" srcOrd="0" destOrd="0" presId="urn:microsoft.com/office/officeart/2005/8/layout/orgChart1"/>
    <dgm:cxn modelId="{F79CE92C-4F6E-429A-96B3-E0DCEB85CC48}" type="presOf" srcId="{87AC839F-3B6B-4BED-8A9F-DE4199A58085}" destId="{F60D8095-AF9C-48F2-AD0A-B631D361BBC8}" srcOrd="0" destOrd="0" presId="urn:microsoft.com/office/officeart/2005/8/layout/orgChart1"/>
    <dgm:cxn modelId="{A476D865-B768-46A8-A3C8-6C0205A39E09}" type="presOf" srcId="{118B346D-27EC-444A-95B4-798EA4CBCDA3}" destId="{636E7C86-9B4F-4094-A5B8-A75F924E3DFE}" srcOrd="1" destOrd="0" presId="urn:microsoft.com/office/officeart/2005/8/layout/orgChart1"/>
    <dgm:cxn modelId="{49D05BBA-608F-4CF8-B08B-77F261AF2997}" srcId="{79DEF563-E1D1-4871-9872-2470BDBF0A49}" destId="{87AC839F-3B6B-4BED-8A9F-DE4199A58085}" srcOrd="0" destOrd="0" parTransId="{FFE936D8-C3B6-4B85-B177-090147E3ADF2}" sibTransId="{9376DF70-114C-4B31-BF78-6B7BC7E52765}"/>
    <dgm:cxn modelId="{8A9ABCAB-0908-4B00-922C-094F8BD4F286}" type="presOf" srcId="{5429708E-2CF0-449C-B1D1-ACE5CB840650}" destId="{11FA35E6-AF69-4FA2-9FEB-F1284DF76710}" srcOrd="1" destOrd="0" presId="urn:microsoft.com/office/officeart/2005/8/layout/orgChart1"/>
    <dgm:cxn modelId="{B0743D23-3B39-4D4F-A254-9880072E31F9}" type="presParOf" srcId="{5F795517-2436-42E9-A332-933275AF475A}" destId="{5E5CEF7D-746A-4092-955B-DCBB0B45E511}" srcOrd="0" destOrd="0" presId="urn:microsoft.com/office/officeart/2005/8/layout/orgChart1"/>
    <dgm:cxn modelId="{28B50CEC-7872-445F-B297-595EE9A046EF}" type="presParOf" srcId="{5E5CEF7D-746A-4092-955B-DCBB0B45E511}" destId="{F7F12875-88E1-4ABF-8AB2-B901CF761F31}" srcOrd="0" destOrd="0" presId="urn:microsoft.com/office/officeart/2005/8/layout/orgChart1"/>
    <dgm:cxn modelId="{F2198181-39B6-4934-A7A1-38E97B83060B}" type="presParOf" srcId="{F7F12875-88E1-4ABF-8AB2-B901CF761F31}" destId="{F60D8095-AF9C-48F2-AD0A-B631D361BBC8}" srcOrd="0" destOrd="0" presId="urn:microsoft.com/office/officeart/2005/8/layout/orgChart1"/>
    <dgm:cxn modelId="{19C8BB1C-CA32-4682-8F57-FBBB58421F29}" type="presParOf" srcId="{F7F12875-88E1-4ABF-8AB2-B901CF761F31}" destId="{184DC000-8FD8-44C9-8478-39DDBF482F33}" srcOrd="1" destOrd="0" presId="urn:microsoft.com/office/officeart/2005/8/layout/orgChart1"/>
    <dgm:cxn modelId="{CDA68754-F73F-46DE-82C6-0233A250EC00}" type="presParOf" srcId="{5E5CEF7D-746A-4092-955B-DCBB0B45E511}" destId="{CAE4FF84-0C85-44F9-B8BC-F5D652FABD64}" srcOrd="1" destOrd="0" presId="urn:microsoft.com/office/officeart/2005/8/layout/orgChart1"/>
    <dgm:cxn modelId="{49BA7453-19F3-44B5-AE5F-D6CD0488851A}" type="presParOf" srcId="{CAE4FF84-0C85-44F9-B8BC-F5D652FABD64}" destId="{7A0D472C-765B-4A4A-8371-D5A9CADFD3E9}" srcOrd="0" destOrd="0" presId="urn:microsoft.com/office/officeart/2005/8/layout/orgChart1"/>
    <dgm:cxn modelId="{03B5014A-ED8A-474D-B8C9-55511523412A}" type="presParOf" srcId="{CAE4FF84-0C85-44F9-B8BC-F5D652FABD64}" destId="{B6D19AD8-BE70-48D6-A32E-B45FCF47834C}" srcOrd="1" destOrd="0" presId="urn:microsoft.com/office/officeart/2005/8/layout/orgChart1"/>
    <dgm:cxn modelId="{8F7BDF8F-AA58-4199-863E-5DBF53CA5A24}" type="presParOf" srcId="{B6D19AD8-BE70-48D6-A32E-B45FCF47834C}" destId="{549C3D4C-602B-42B3-98EC-E3F1D7F16EBE}" srcOrd="0" destOrd="0" presId="urn:microsoft.com/office/officeart/2005/8/layout/orgChart1"/>
    <dgm:cxn modelId="{D19F8EA8-D0DF-4F57-85BF-F5198CDF8372}" type="presParOf" srcId="{549C3D4C-602B-42B3-98EC-E3F1D7F16EBE}" destId="{057568C1-0917-4BC0-A03B-22CCCF81CF93}" srcOrd="0" destOrd="0" presId="urn:microsoft.com/office/officeart/2005/8/layout/orgChart1"/>
    <dgm:cxn modelId="{44C09D19-C176-487C-961F-7FA8E76D10E6}" type="presParOf" srcId="{549C3D4C-602B-42B3-98EC-E3F1D7F16EBE}" destId="{11FA35E6-AF69-4FA2-9FEB-F1284DF76710}" srcOrd="1" destOrd="0" presId="urn:microsoft.com/office/officeart/2005/8/layout/orgChart1"/>
    <dgm:cxn modelId="{8A54CCBF-8153-472E-9569-34C6CBD2ACC9}" type="presParOf" srcId="{B6D19AD8-BE70-48D6-A32E-B45FCF47834C}" destId="{881868C7-D1C3-45BD-A55B-319464B26B73}" srcOrd="1" destOrd="0" presId="urn:microsoft.com/office/officeart/2005/8/layout/orgChart1"/>
    <dgm:cxn modelId="{7BA8102A-6499-47DE-81BC-26F1F1A11F35}" type="presParOf" srcId="{B6D19AD8-BE70-48D6-A32E-B45FCF47834C}" destId="{5F16A19F-1D0E-4741-895D-03875319325D}" srcOrd="2" destOrd="0" presId="urn:microsoft.com/office/officeart/2005/8/layout/orgChart1"/>
    <dgm:cxn modelId="{580C2A09-C693-4ACE-9970-12B75FC62ED0}" type="presParOf" srcId="{CAE4FF84-0C85-44F9-B8BC-F5D652FABD64}" destId="{02598C15-1442-451C-BA4F-41C346BD0BD2}" srcOrd="2" destOrd="0" presId="urn:microsoft.com/office/officeart/2005/8/layout/orgChart1"/>
    <dgm:cxn modelId="{41B15DB9-CD47-4F26-8A24-D9F401F52573}" type="presParOf" srcId="{CAE4FF84-0C85-44F9-B8BC-F5D652FABD64}" destId="{F358B809-7D20-48B3-9858-A88AAD444DA5}" srcOrd="3" destOrd="0" presId="urn:microsoft.com/office/officeart/2005/8/layout/orgChart1"/>
    <dgm:cxn modelId="{1BA4C68A-7051-4D4B-B702-1CE432089F16}" type="presParOf" srcId="{F358B809-7D20-48B3-9858-A88AAD444DA5}" destId="{96255B69-309F-413C-8C7E-E95F5FACE9E1}" srcOrd="0" destOrd="0" presId="urn:microsoft.com/office/officeart/2005/8/layout/orgChart1"/>
    <dgm:cxn modelId="{636365BC-8936-415C-ACD2-A4BF7E2A5F74}" type="presParOf" srcId="{96255B69-309F-413C-8C7E-E95F5FACE9E1}" destId="{62E568C0-5132-43CE-BA89-9CBCD6032A4C}" srcOrd="0" destOrd="0" presId="urn:microsoft.com/office/officeart/2005/8/layout/orgChart1"/>
    <dgm:cxn modelId="{295381D4-D0D2-4B0B-95BA-9FFA1FF7EA3F}" type="presParOf" srcId="{96255B69-309F-413C-8C7E-E95F5FACE9E1}" destId="{636E7C86-9B4F-4094-A5B8-A75F924E3DFE}" srcOrd="1" destOrd="0" presId="urn:microsoft.com/office/officeart/2005/8/layout/orgChart1"/>
    <dgm:cxn modelId="{8641E463-FC4E-40DA-AA2E-1B26F6796F1C}" type="presParOf" srcId="{F358B809-7D20-48B3-9858-A88AAD444DA5}" destId="{8CC98A34-580C-4188-A2C2-A14C6FA333CA}" srcOrd="1" destOrd="0" presId="urn:microsoft.com/office/officeart/2005/8/layout/orgChart1"/>
    <dgm:cxn modelId="{7BD622DE-E2DA-45C8-BEE2-90FF3CB6A221}" type="presParOf" srcId="{F358B809-7D20-48B3-9858-A88AAD444DA5}" destId="{9146A4E4-EAB6-4FA4-8844-1D65FC087AB0}" srcOrd="2" destOrd="0" presId="urn:microsoft.com/office/officeart/2005/8/layout/orgChart1"/>
    <dgm:cxn modelId="{EB37A041-AA88-4E6B-8C58-4EED787D2A15}" type="presParOf" srcId="{5E5CEF7D-746A-4092-955B-DCBB0B45E511}" destId="{078D63A7-E249-4FC7-981C-9F43CD8F95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16302B-49F8-4AF7-9F19-EEAB592CA83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9C88317F-1A5C-4A71-8FC8-3530F956B91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ar-SA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rPr>
            <a:t>وحدة الذاكرة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662762A4-9E69-4630-BB4F-E32D61379029}" type="parTrans" cxnId="{E4C23250-9B4F-49FF-8C2B-E69FBE1C62D6}">
      <dgm:prSet/>
      <dgm:spPr/>
      <dgm:t>
        <a:bodyPr/>
        <a:lstStyle/>
        <a:p>
          <a:pPr rtl="1"/>
          <a:endParaRPr lang="ar-SA"/>
        </a:p>
      </dgm:t>
    </dgm:pt>
    <dgm:pt modelId="{E02051B5-A407-42EB-B31D-284B666B4052}" type="sibTrans" cxnId="{E4C23250-9B4F-49FF-8C2B-E69FBE1C62D6}">
      <dgm:prSet/>
      <dgm:spPr/>
      <dgm:t>
        <a:bodyPr/>
        <a:lstStyle/>
        <a:p>
          <a:pPr rtl="1"/>
          <a:endParaRPr lang="ar-SA"/>
        </a:p>
      </dgm:t>
    </dgm:pt>
    <dgm:pt modelId="{FF214E39-3194-4590-A571-30E81F10779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ذاكرة القراءة فقط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ROM</a:t>
          </a:r>
        </a:p>
      </dgm:t>
    </dgm:pt>
    <dgm:pt modelId="{1DD426C7-48D6-4D1E-87A9-BDE02B309772}" type="parTrans" cxnId="{46BAAF1D-4711-473B-A649-2CA487167202}">
      <dgm:prSet/>
      <dgm:spPr/>
      <dgm:t>
        <a:bodyPr/>
        <a:lstStyle/>
        <a:p>
          <a:pPr rtl="1"/>
          <a:endParaRPr lang="ar-SA"/>
        </a:p>
      </dgm:t>
    </dgm:pt>
    <dgm:pt modelId="{60BD40C3-11D3-487C-8436-346123A9A7A0}" type="sibTrans" cxnId="{46BAAF1D-4711-473B-A649-2CA487167202}">
      <dgm:prSet/>
      <dgm:spPr/>
      <dgm:t>
        <a:bodyPr/>
        <a:lstStyle/>
        <a:p>
          <a:pPr rtl="1"/>
          <a:endParaRPr lang="ar-SA"/>
        </a:p>
      </dgm:t>
    </dgm:pt>
    <dgm:pt modelId="{945E38BB-52A0-4F7E-BA88-543983879F7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الذاكرة العشوائية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RAM</a:t>
          </a:r>
        </a:p>
      </dgm:t>
    </dgm:pt>
    <dgm:pt modelId="{6C1A5518-B976-4D3D-84EB-D82C945C5396}" type="parTrans" cxnId="{A1D6C749-844B-426C-A682-F7AE07D778CC}">
      <dgm:prSet/>
      <dgm:spPr/>
      <dgm:t>
        <a:bodyPr/>
        <a:lstStyle/>
        <a:p>
          <a:pPr rtl="1"/>
          <a:endParaRPr lang="ar-SA"/>
        </a:p>
      </dgm:t>
    </dgm:pt>
    <dgm:pt modelId="{B59D4739-3C9D-4F84-B75B-6109BD9830AC}" type="sibTrans" cxnId="{A1D6C749-844B-426C-A682-F7AE07D778CC}">
      <dgm:prSet/>
      <dgm:spPr/>
      <dgm:t>
        <a:bodyPr/>
        <a:lstStyle/>
        <a:p>
          <a:pPr rtl="1"/>
          <a:endParaRPr lang="ar-SA"/>
        </a:p>
      </dgm:t>
    </dgm:pt>
    <dgm:pt modelId="{175F5733-BBF1-4667-8A70-60A31C1C4BF9}" type="pres">
      <dgm:prSet presAssocID="{B616302B-49F8-4AF7-9F19-EEAB592CA83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AF53A43-AD0D-486E-B652-A2EED14CF3F1}" type="pres">
      <dgm:prSet presAssocID="{9C88317F-1A5C-4A71-8FC8-3530F956B91F}" presName="hierRoot1" presStyleCnt="0">
        <dgm:presLayoutVars>
          <dgm:hierBranch/>
        </dgm:presLayoutVars>
      </dgm:prSet>
      <dgm:spPr/>
    </dgm:pt>
    <dgm:pt modelId="{ED4C1D9A-8416-4DCF-8503-3EDA74C2B727}" type="pres">
      <dgm:prSet presAssocID="{9C88317F-1A5C-4A71-8FC8-3530F956B91F}" presName="rootComposite1" presStyleCnt="0"/>
      <dgm:spPr/>
    </dgm:pt>
    <dgm:pt modelId="{0B10972E-52FA-47CE-957C-C7E57253D05B}" type="pres">
      <dgm:prSet presAssocID="{9C88317F-1A5C-4A71-8FC8-3530F956B91F}" presName="rootText1" presStyleLbl="node0" presStyleIdx="0" presStyleCnt="1" custScaleX="14491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C9A8740-87A0-4B1C-AAF1-C80E5B120ABB}" type="pres">
      <dgm:prSet presAssocID="{9C88317F-1A5C-4A71-8FC8-3530F956B91F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9566A045-853D-43DF-BFA8-D31182AF1749}" type="pres">
      <dgm:prSet presAssocID="{9C88317F-1A5C-4A71-8FC8-3530F956B91F}" presName="hierChild2" presStyleCnt="0"/>
      <dgm:spPr/>
    </dgm:pt>
    <dgm:pt modelId="{F19508BB-F8DC-483A-99D9-3654624C8005}" type="pres">
      <dgm:prSet presAssocID="{1DD426C7-48D6-4D1E-87A9-BDE02B309772}" presName="Name35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4E25A512-5FE4-47E9-84B5-2B440049C411}" type="pres">
      <dgm:prSet presAssocID="{FF214E39-3194-4590-A571-30E81F10779F}" presName="hierRoot2" presStyleCnt="0">
        <dgm:presLayoutVars>
          <dgm:hierBranch/>
        </dgm:presLayoutVars>
      </dgm:prSet>
      <dgm:spPr/>
    </dgm:pt>
    <dgm:pt modelId="{4403FE4B-8C5C-4404-BC70-58D6D6EBCBAA}" type="pres">
      <dgm:prSet presAssocID="{FF214E39-3194-4590-A571-30E81F10779F}" presName="rootComposite" presStyleCnt="0"/>
      <dgm:spPr/>
    </dgm:pt>
    <dgm:pt modelId="{D7C3208D-44D8-462F-9953-958CB879B07B}" type="pres">
      <dgm:prSet presAssocID="{FF214E39-3194-4590-A571-30E81F10779F}" presName="rootText" presStyleLbl="node2" presStyleIdx="0" presStyleCnt="2" custScaleX="20866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36D1693-886F-49C5-BDA7-658D99B32E33}" type="pres">
      <dgm:prSet presAssocID="{FF214E39-3194-4590-A571-30E81F10779F}" presName="rootConnector" presStyleLbl="node2" presStyleIdx="0" presStyleCnt="2"/>
      <dgm:spPr/>
      <dgm:t>
        <a:bodyPr/>
        <a:lstStyle/>
        <a:p>
          <a:pPr rtl="1"/>
          <a:endParaRPr lang="ar-SA"/>
        </a:p>
      </dgm:t>
    </dgm:pt>
    <dgm:pt modelId="{DC660ACC-98B1-4749-BD66-A046454D81AF}" type="pres">
      <dgm:prSet presAssocID="{FF214E39-3194-4590-A571-30E81F10779F}" presName="hierChild4" presStyleCnt="0"/>
      <dgm:spPr/>
    </dgm:pt>
    <dgm:pt modelId="{0EDEE960-A89B-4422-8052-5F2692CC20E3}" type="pres">
      <dgm:prSet presAssocID="{FF214E39-3194-4590-A571-30E81F10779F}" presName="hierChild5" presStyleCnt="0"/>
      <dgm:spPr/>
    </dgm:pt>
    <dgm:pt modelId="{13F36363-6DBE-4305-9ABF-7CA876C4C094}" type="pres">
      <dgm:prSet presAssocID="{6C1A5518-B976-4D3D-84EB-D82C945C5396}" presName="Name35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B311FC01-53E9-4B00-8E5B-D5BA95C98C43}" type="pres">
      <dgm:prSet presAssocID="{945E38BB-52A0-4F7E-BA88-543983879F7B}" presName="hierRoot2" presStyleCnt="0">
        <dgm:presLayoutVars>
          <dgm:hierBranch/>
        </dgm:presLayoutVars>
      </dgm:prSet>
      <dgm:spPr/>
    </dgm:pt>
    <dgm:pt modelId="{D5990941-103E-4234-B4EF-33D8D75E9BE7}" type="pres">
      <dgm:prSet presAssocID="{945E38BB-52A0-4F7E-BA88-543983879F7B}" presName="rootComposite" presStyleCnt="0"/>
      <dgm:spPr/>
    </dgm:pt>
    <dgm:pt modelId="{BE66679F-7DEA-4812-8F7B-F6379C25CA39}" type="pres">
      <dgm:prSet presAssocID="{945E38BB-52A0-4F7E-BA88-543983879F7B}" presName="rootText" presStyleLbl="node2" presStyleIdx="1" presStyleCnt="2" custScaleX="18254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A81D1C7-828F-4C28-8048-3522D477196D}" type="pres">
      <dgm:prSet presAssocID="{945E38BB-52A0-4F7E-BA88-543983879F7B}" presName="rootConnector" presStyleLbl="node2" presStyleIdx="1" presStyleCnt="2"/>
      <dgm:spPr/>
      <dgm:t>
        <a:bodyPr/>
        <a:lstStyle/>
        <a:p>
          <a:pPr rtl="1"/>
          <a:endParaRPr lang="ar-SA"/>
        </a:p>
      </dgm:t>
    </dgm:pt>
    <dgm:pt modelId="{0C7D8DB6-6A89-41A8-A62F-2CB2795931F4}" type="pres">
      <dgm:prSet presAssocID="{945E38BB-52A0-4F7E-BA88-543983879F7B}" presName="hierChild4" presStyleCnt="0"/>
      <dgm:spPr/>
    </dgm:pt>
    <dgm:pt modelId="{CB6430CB-7B5D-41DA-87C5-B4916FEF676E}" type="pres">
      <dgm:prSet presAssocID="{945E38BB-52A0-4F7E-BA88-543983879F7B}" presName="hierChild5" presStyleCnt="0"/>
      <dgm:spPr/>
    </dgm:pt>
    <dgm:pt modelId="{29856ABE-23CE-4B21-A02A-5B87875E7ABE}" type="pres">
      <dgm:prSet presAssocID="{9C88317F-1A5C-4A71-8FC8-3530F956B91F}" presName="hierChild3" presStyleCnt="0"/>
      <dgm:spPr/>
    </dgm:pt>
  </dgm:ptLst>
  <dgm:cxnLst>
    <dgm:cxn modelId="{E3F8B00C-99DF-4227-A619-D2B4DACF2EA2}" type="presOf" srcId="{945E38BB-52A0-4F7E-BA88-543983879F7B}" destId="{BE66679F-7DEA-4812-8F7B-F6379C25CA39}" srcOrd="0" destOrd="0" presId="urn:microsoft.com/office/officeart/2005/8/layout/orgChart1"/>
    <dgm:cxn modelId="{1E07E176-871D-40DF-AA24-CBCAF7D46F34}" type="presOf" srcId="{9C88317F-1A5C-4A71-8FC8-3530F956B91F}" destId="{0C9A8740-87A0-4B1C-AAF1-C80E5B120ABB}" srcOrd="1" destOrd="0" presId="urn:microsoft.com/office/officeart/2005/8/layout/orgChart1"/>
    <dgm:cxn modelId="{A1D6C749-844B-426C-A682-F7AE07D778CC}" srcId="{9C88317F-1A5C-4A71-8FC8-3530F956B91F}" destId="{945E38BB-52A0-4F7E-BA88-543983879F7B}" srcOrd="1" destOrd="0" parTransId="{6C1A5518-B976-4D3D-84EB-D82C945C5396}" sibTransId="{B59D4739-3C9D-4F84-B75B-6109BD9830AC}"/>
    <dgm:cxn modelId="{46BAAF1D-4711-473B-A649-2CA487167202}" srcId="{9C88317F-1A5C-4A71-8FC8-3530F956B91F}" destId="{FF214E39-3194-4590-A571-30E81F10779F}" srcOrd="0" destOrd="0" parTransId="{1DD426C7-48D6-4D1E-87A9-BDE02B309772}" sibTransId="{60BD40C3-11D3-487C-8436-346123A9A7A0}"/>
    <dgm:cxn modelId="{267D21BA-64A8-4E67-81EB-3F4307EFB74A}" type="presOf" srcId="{6C1A5518-B976-4D3D-84EB-D82C945C5396}" destId="{13F36363-6DBE-4305-9ABF-7CA876C4C094}" srcOrd="0" destOrd="0" presId="urn:microsoft.com/office/officeart/2005/8/layout/orgChart1"/>
    <dgm:cxn modelId="{D5C43659-7F6A-4987-93C2-6ADFB4F0DAD2}" type="presOf" srcId="{1DD426C7-48D6-4D1E-87A9-BDE02B309772}" destId="{F19508BB-F8DC-483A-99D9-3654624C8005}" srcOrd="0" destOrd="0" presId="urn:microsoft.com/office/officeart/2005/8/layout/orgChart1"/>
    <dgm:cxn modelId="{E4C23250-9B4F-49FF-8C2B-E69FBE1C62D6}" srcId="{B616302B-49F8-4AF7-9F19-EEAB592CA83C}" destId="{9C88317F-1A5C-4A71-8FC8-3530F956B91F}" srcOrd="0" destOrd="0" parTransId="{662762A4-9E69-4630-BB4F-E32D61379029}" sibTransId="{E02051B5-A407-42EB-B31D-284B666B4052}"/>
    <dgm:cxn modelId="{9DBD6BAC-8392-456B-94FB-812C1D13736D}" type="presOf" srcId="{9C88317F-1A5C-4A71-8FC8-3530F956B91F}" destId="{0B10972E-52FA-47CE-957C-C7E57253D05B}" srcOrd="0" destOrd="0" presId="urn:microsoft.com/office/officeart/2005/8/layout/orgChart1"/>
    <dgm:cxn modelId="{5A3D738D-EBE4-4A5F-A6F4-3BE19BA3EBFC}" type="presOf" srcId="{945E38BB-52A0-4F7E-BA88-543983879F7B}" destId="{5A81D1C7-828F-4C28-8048-3522D477196D}" srcOrd="1" destOrd="0" presId="urn:microsoft.com/office/officeart/2005/8/layout/orgChart1"/>
    <dgm:cxn modelId="{2735D7ED-6A60-4187-90CC-22E6FB401000}" type="presOf" srcId="{FF214E39-3194-4590-A571-30E81F10779F}" destId="{D7C3208D-44D8-462F-9953-958CB879B07B}" srcOrd="0" destOrd="0" presId="urn:microsoft.com/office/officeart/2005/8/layout/orgChart1"/>
    <dgm:cxn modelId="{8FAB5D09-8440-450C-B72A-5CC7CCA46CD8}" type="presOf" srcId="{B616302B-49F8-4AF7-9F19-EEAB592CA83C}" destId="{175F5733-BBF1-4667-8A70-60A31C1C4BF9}" srcOrd="0" destOrd="0" presId="urn:microsoft.com/office/officeart/2005/8/layout/orgChart1"/>
    <dgm:cxn modelId="{8312D39F-E600-4C96-83E3-F777553C6383}" type="presOf" srcId="{FF214E39-3194-4590-A571-30E81F10779F}" destId="{736D1693-886F-49C5-BDA7-658D99B32E33}" srcOrd="1" destOrd="0" presId="urn:microsoft.com/office/officeart/2005/8/layout/orgChart1"/>
    <dgm:cxn modelId="{B127A289-53ED-493B-9922-003E2641948D}" type="presParOf" srcId="{175F5733-BBF1-4667-8A70-60A31C1C4BF9}" destId="{3AF53A43-AD0D-486E-B652-A2EED14CF3F1}" srcOrd="0" destOrd="0" presId="urn:microsoft.com/office/officeart/2005/8/layout/orgChart1"/>
    <dgm:cxn modelId="{4800C604-C326-410A-85C9-568AE8C5E934}" type="presParOf" srcId="{3AF53A43-AD0D-486E-B652-A2EED14CF3F1}" destId="{ED4C1D9A-8416-4DCF-8503-3EDA74C2B727}" srcOrd="0" destOrd="0" presId="urn:microsoft.com/office/officeart/2005/8/layout/orgChart1"/>
    <dgm:cxn modelId="{00C540E2-82CA-4C80-A575-7DB66F072534}" type="presParOf" srcId="{ED4C1D9A-8416-4DCF-8503-3EDA74C2B727}" destId="{0B10972E-52FA-47CE-957C-C7E57253D05B}" srcOrd="0" destOrd="0" presId="urn:microsoft.com/office/officeart/2005/8/layout/orgChart1"/>
    <dgm:cxn modelId="{C40E1A1B-C5B7-4F30-81B8-F4494B1C3FBB}" type="presParOf" srcId="{ED4C1D9A-8416-4DCF-8503-3EDA74C2B727}" destId="{0C9A8740-87A0-4B1C-AAF1-C80E5B120ABB}" srcOrd="1" destOrd="0" presId="urn:microsoft.com/office/officeart/2005/8/layout/orgChart1"/>
    <dgm:cxn modelId="{AD1E5CCE-7201-4EC8-BC35-9E318F72E5F8}" type="presParOf" srcId="{3AF53A43-AD0D-486E-B652-A2EED14CF3F1}" destId="{9566A045-853D-43DF-BFA8-D31182AF1749}" srcOrd="1" destOrd="0" presId="urn:microsoft.com/office/officeart/2005/8/layout/orgChart1"/>
    <dgm:cxn modelId="{8E76538B-5E17-4579-B208-0526BC898CC4}" type="presParOf" srcId="{9566A045-853D-43DF-BFA8-D31182AF1749}" destId="{F19508BB-F8DC-483A-99D9-3654624C8005}" srcOrd="0" destOrd="0" presId="urn:microsoft.com/office/officeart/2005/8/layout/orgChart1"/>
    <dgm:cxn modelId="{B8F341D0-22C9-411B-BE03-D5E4BBA59CBB}" type="presParOf" srcId="{9566A045-853D-43DF-BFA8-D31182AF1749}" destId="{4E25A512-5FE4-47E9-84B5-2B440049C411}" srcOrd="1" destOrd="0" presId="urn:microsoft.com/office/officeart/2005/8/layout/orgChart1"/>
    <dgm:cxn modelId="{98933467-D2F2-4F1A-B4EE-EA95C2B59C03}" type="presParOf" srcId="{4E25A512-5FE4-47E9-84B5-2B440049C411}" destId="{4403FE4B-8C5C-4404-BC70-58D6D6EBCBAA}" srcOrd="0" destOrd="0" presId="urn:microsoft.com/office/officeart/2005/8/layout/orgChart1"/>
    <dgm:cxn modelId="{102A7679-6FC8-429E-BECE-F33A7798AAFF}" type="presParOf" srcId="{4403FE4B-8C5C-4404-BC70-58D6D6EBCBAA}" destId="{D7C3208D-44D8-462F-9953-958CB879B07B}" srcOrd="0" destOrd="0" presId="urn:microsoft.com/office/officeart/2005/8/layout/orgChart1"/>
    <dgm:cxn modelId="{0BF69E6C-DD74-4BEE-8DBF-C9161A1CE992}" type="presParOf" srcId="{4403FE4B-8C5C-4404-BC70-58D6D6EBCBAA}" destId="{736D1693-886F-49C5-BDA7-658D99B32E33}" srcOrd="1" destOrd="0" presId="urn:microsoft.com/office/officeart/2005/8/layout/orgChart1"/>
    <dgm:cxn modelId="{82995ED9-1AF2-446B-A461-35BFEF6829E7}" type="presParOf" srcId="{4E25A512-5FE4-47E9-84B5-2B440049C411}" destId="{DC660ACC-98B1-4749-BD66-A046454D81AF}" srcOrd="1" destOrd="0" presId="urn:microsoft.com/office/officeart/2005/8/layout/orgChart1"/>
    <dgm:cxn modelId="{C38615B2-2959-4C7C-9868-62D74AB3CD65}" type="presParOf" srcId="{4E25A512-5FE4-47E9-84B5-2B440049C411}" destId="{0EDEE960-A89B-4422-8052-5F2692CC20E3}" srcOrd="2" destOrd="0" presId="urn:microsoft.com/office/officeart/2005/8/layout/orgChart1"/>
    <dgm:cxn modelId="{DB3C72BD-E7AC-4369-A722-55342BFD8595}" type="presParOf" srcId="{9566A045-853D-43DF-BFA8-D31182AF1749}" destId="{13F36363-6DBE-4305-9ABF-7CA876C4C094}" srcOrd="2" destOrd="0" presId="urn:microsoft.com/office/officeart/2005/8/layout/orgChart1"/>
    <dgm:cxn modelId="{D4C61303-E978-4061-A231-726CE226049A}" type="presParOf" srcId="{9566A045-853D-43DF-BFA8-D31182AF1749}" destId="{B311FC01-53E9-4B00-8E5B-D5BA95C98C43}" srcOrd="3" destOrd="0" presId="urn:microsoft.com/office/officeart/2005/8/layout/orgChart1"/>
    <dgm:cxn modelId="{81596FE2-665F-463E-9C17-6509DFB03B73}" type="presParOf" srcId="{B311FC01-53E9-4B00-8E5B-D5BA95C98C43}" destId="{D5990941-103E-4234-B4EF-33D8D75E9BE7}" srcOrd="0" destOrd="0" presId="urn:microsoft.com/office/officeart/2005/8/layout/orgChart1"/>
    <dgm:cxn modelId="{C2C684F1-4F67-416A-86FC-58FF2AB18C8C}" type="presParOf" srcId="{D5990941-103E-4234-B4EF-33D8D75E9BE7}" destId="{BE66679F-7DEA-4812-8F7B-F6379C25CA39}" srcOrd="0" destOrd="0" presId="urn:microsoft.com/office/officeart/2005/8/layout/orgChart1"/>
    <dgm:cxn modelId="{AFD7FA24-D7D8-49DB-9F41-4281376E0E7C}" type="presParOf" srcId="{D5990941-103E-4234-B4EF-33D8D75E9BE7}" destId="{5A81D1C7-828F-4C28-8048-3522D477196D}" srcOrd="1" destOrd="0" presId="urn:microsoft.com/office/officeart/2005/8/layout/orgChart1"/>
    <dgm:cxn modelId="{956A7442-1CFF-4F0E-A32B-46514692DED6}" type="presParOf" srcId="{B311FC01-53E9-4B00-8E5B-D5BA95C98C43}" destId="{0C7D8DB6-6A89-41A8-A62F-2CB2795931F4}" srcOrd="1" destOrd="0" presId="urn:microsoft.com/office/officeart/2005/8/layout/orgChart1"/>
    <dgm:cxn modelId="{DAEB0016-3C42-49A1-854C-DA1B40C97A97}" type="presParOf" srcId="{B311FC01-53E9-4B00-8E5B-D5BA95C98C43}" destId="{CB6430CB-7B5D-41DA-87C5-B4916FEF676E}" srcOrd="2" destOrd="0" presId="urn:microsoft.com/office/officeart/2005/8/layout/orgChart1"/>
    <dgm:cxn modelId="{9D15D75C-D69B-400C-8B36-2A0221E90D94}" type="presParOf" srcId="{3AF53A43-AD0D-486E-B652-A2EED14CF3F1}" destId="{29856ABE-23CE-4B21-A02A-5B87875E7A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98C15-1442-451C-BA4F-41C346BD0BD2}">
      <dsp:nvSpPr>
        <dsp:cNvPr id="0" name=""/>
        <dsp:cNvSpPr/>
      </dsp:nvSpPr>
      <dsp:spPr>
        <a:xfrm>
          <a:off x="963809097" y="612546765"/>
          <a:ext cx="527441939" cy="18307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539510"/>
              </a:lnTo>
              <a:lnTo>
                <a:pt x="527441939" y="91539510"/>
              </a:lnTo>
              <a:lnTo>
                <a:pt x="527441939" y="183079020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D472C-765B-4A4A-8371-D5A9CADFD3E9}">
      <dsp:nvSpPr>
        <dsp:cNvPr id="0" name=""/>
        <dsp:cNvSpPr/>
      </dsp:nvSpPr>
      <dsp:spPr>
        <a:xfrm>
          <a:off x="436367157" y="612546765"/>
          <a:ext cx="527441939" cy="183079020"/>
        </a:xfrm>
        <a:custGeom>
          <a:avLst/>
          <a:gdLst/>
          <a:ahLst/>
          <a:cxnLst/>
          <a:rect l="0" t="0" r="0" b="0"/>
          <a:pathLst>
            <a:path>
              <a:moveTo>
                <a:pt x="527441939" y="0"/>
              </a:moveTo>
              <a:lnTo>
                <a:pt x="527441939" y="91539510"/>
              </a:lnTo>
              <a:lnTo>
                <a:pt x="0" y="91539510"/>
              </a:lnTo>
              <a:lnTo>
                <a:pt x="0" y="183079020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0D8095-AF9C-48F2-AD0A-B631D361BBC8}">
      <dsp:nvSpPr>
        <dsp:cNvPr id="0" name=""/>
        <dsp:cNvSpPr/>
      </dsp:nvSpPr>
      <dsp:spPr>
        <a:xfrm>
          <a:off x="527906667" y="176644335"/>
          <a:ext cx="871804859" cy="4359024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65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أنواع الذاكرة</a:t>
          </a:r>
          <a:endParaRPr kumimoji="0" lang="en-US" sz="6500" b="0" i="0" u="none" strike="noStrike" kern="1200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527906667" y="176644335"/>
        <a:ext cx="871804859" cy="435902429"/>
      </dsp:txXfrm>
    </dsp:sp>
    <dsp:sp modelId="{057568C1-0917-4BC0-A03B-22CCCF81CF93}">
      <dsp:nvSpPr>
        <dsp:cNvPr id="0" name=""/>
        <dsp:cNvSpPr/>
      </dsp:nvSpPr>
      <dsp:spPr>
        <a:xfrm>
          <a:off x="464727" y="795625785"/>
          <a:ext cx="871804859" cy="4359024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65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ذاكرة القراءة فقط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65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ROM</a:t>
          </a:r>
        </a:p>
      </dsp:txBody>
      <dsp:txXfrm>
        <a:off x="464727" y="795625785"/>
        <a:ext cx="871804859" cy="435902429"/>
      </dsp:txXfrm>
    </dsp:sp>
    <dsp:sp modelId="{62E568C0-5132-43CE-BA89-9CBCD6032A4C}">
      <dsp:nvSpPr>
        <dsp:cNvPr id="0" name=""/>
        <dsp:cNvSpPr/>
      </dsp:nvSpPr>
      <dsp:spPr>
        <a:xfrm>
          <a:off x="1055348607" y="795625785"/>
          <a:ext cx="871804859" cy="4359024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65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الذاكرة العشوائية</a:t>
          </a:r>
          <a:endParaRPr kumimoji="0" lang="en-US" sz="6500" b="0" i="0" u="none" strike="noStrike" kern="1200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65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RAM</a:t>
          </a:r>
        </a:p>
      </dsp:txBody>
      <dsp:txXfrm>
        <a:off x="1055348607" y="795625785"/>
        <a:ext cx="871804859" cy="4359024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36363-6DBE-4305-9ABF-7CA876C4C094}">
      <dsp:nvSpPr>
        <dsp:cNvPr id="0" name=""/>
        <dsp:cNvSpPr/>
      </dsp:nvSpPr>
      <dsp:spPr>
        <a:xfrm>
          <a:off x="4114799" y="910538"/>
          <a:ext cx="2090882" cy="382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186"/>
              </a:lnTo>
              <a:lnTo>
                <a:pt x="2090882" y="191186"/>
              </a:lnTo>
              <a:lnTo>
                <a:pt x="2090882" y="382372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508BB-F8DC-483A-99D9-3654624C8005}">
      <dsp:nvSpPr>
        <dsp:cNvPr id="0" name=""/>
        <dsp:cNvSpPr/>
      </dsp:nvSpPr>
      <dsp:spPr>
        <a:xfrm>
          <a:off x="2261715" y="910538"/>
          <a:ext cx="1853084" cy="382372"/>
        </a:xfrm>
        <a:custGeom>
          <a:avLst/>
          <a:gdLst/>
          <a:ahLst/>
          <a:cxnLst/>
          <a:rect l="0" t="0" r="0" b="0"/>
          <a:pathLst>
            <a:path>
              <a:moveTo>
                <a:pt x="1853084" y="0"/>
              </a:moveTo>
              <a:lnTo>
                <a:pt x="1853084" y="191186"/>
              </a:lnTo>
              <a:lnTo>
                <a:pt x="0" y="191186"/>
              </a:lnTo>
              <a:lnTo>
                <a:pt x="0" y="382372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0972E-52FA-47CE-957C-C7E57253D05B}">
      <dsp:nvSpPr>
        <dsp:cNvPr id="0" name=""/>
        <dsp:cNvSpPr/>
      </dsp:nvSpPr>
      <dsp:spPr>
        <a:xfrm>
          <a:off x="2795470" y="129"/>
          <a:ext cx="2638658" cy="910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ar-SA" sz="2900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rPr>
            <a:t>وحدة الذاكرة</a:t>
          </a:r>
          <a:endParaRPr kumimoji="0" lang="en-US" sz="2900" b="0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2795470" y="129"/>
        <a:ext cx="2638658" cy="910409"/>
      </dsp:txXfrm>
    </dsp:sp>
    <dsp:sp modelId="{D7C3208D-44D8-462F-9953-958CB879B07B}">
      <dsp:nvSpPr>
        <dsp:cNvPr id="0" name=""/>
        <dsp:cNvSpPr/>
      </dsp:nvSpPr>
      <dsp:spPr>
        <a:xfrm>
          <a:off x="362019" y="1292911"/>
          <a:ext cx="3799393" cy="910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29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ذاكرة القراءة فقط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9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ROM</a:t>
          </a:r>
        </a:p>
      </dsp:txBody>
      <dsp:txXfrm>
        <a:off x="362019" y="1292911"/>
        <a:ext cx="3799393" cy="910409"/>
      </dsp:txXfrm>
    </dsp:sp>
    <dsp:sp modelId="{BE66679F-7DEA-4812-8F7B-F6379C25CA39}">
      <dsp:nvSpPr>
        <dsp:cNvPr id="0" name=""/>
        <dsp:cNvSpPr/>
      </dsp:nvSpPr>
      <dsp:spPr>
        <a:xfrm>
          <a:off x="4543784" y="1292911"/>
          <a:ext cx="3323796" cy="910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sz="29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الذاكرة العشوائية</a:t>
          </a:r>
          <a:endParaRPr kumimoji="0" lang="en-US" sz="2900" b="0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9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RAM</a:t>
          </a:r>
        </a:p>
      </dsp:txBody>
      <dsp:txXfrm>
        <a:off x="4543784" y="1292911"/>
        <a:ext cx="3323796" cy="910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99694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1"/>
          <a:lstStyle>
            <a:lvl1pPr algn="r">
              <a:defRPr sz="13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93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1"/>
          <a:lstStyle>
            <a:lvl1pPr algn="l">
              <a:defRPr sz="1300"/>
            </a:lvl1pPr>
          </a:lstStyle>
          <a:p>
            <a:fld id="{6231E7C1-2D26-4247-B321-82C62BED3494}" type="datetimeFigureOut">
              <a:rPr lang="ar-SA" smtClean="0"/>
              <a:pPr/>
              <a:t>24/12/1437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99694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1" anchor="b"/>
          <a:lstStyle>
            <a:lvl1pPr algn="r">
              <a:defRPr sz="13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93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1" anchor="b"/>
          <a:lstStyle>
            <a:lvl1pPr algn="l">
              <a:defRPr sz="1300"/>
            </a:lvl1pPr>
          </a:lstStyle>
          <a:p>
            <a:fld id="{8E0EB97F-1147-4E97-B3A0-84CA61BAD6C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1434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99694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1"/>
          <a:lstStyle>
            <a:lvl1pPr algn="r">
              <a:defRPr sz="13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93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1"/>
          <a:lstStyle>
            <a:lvl1pPr algn="l">
              <a:defRPr sz="1300"/>
            </a:lvl1pPr>
          </a:lstStyle>
          <a:p>
            <a:fld id="{FCE2D84D-6EFA-4FFF-8C76-DE613877178E}" type="datetimeFigureOut">
              <a:rPr lang="ar-SA" smtClean="0"/>
              <a:pPr/>
              <a:t>24/12/1437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99694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1" anchor="b"/>
          <a:lstStyle>
            <a:lvl1pPr algn="r">
              <a:defRPr sz="13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93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1" anchor="b"/>
          <a:lstStyle>
            <a:lvl1pPr algn="l">
              <a:defRPr sz="1300"/>
            </a:lvl1pPr>
          </a:lstStyle>
          <a:p>
            <a:fld id="{0E2295ED-869C-4B5E-894B-373C29C79B5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068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295ED-869C-4B5E-894B-373C29C79B57}" type="slidenum">
              <a:rPr lang="ar-SA" smtClean="0"/>
              <a:pPr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6785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داخل صندوق- تخن داخلي</a:t>
            </a:r>
          </a:p>
          <a:p>
            <a:r>
              <a:rPr lang="ar-SA" dirty="0" smtClean="0"/>
              <a:t>سعتها كبيره </a:t>
            </a:r>
            <a:r>
              <a:rPr lang="ar-SA" dirty="0" err="1" smtClean="0"/>
              <a:t>جدااا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C41A1-F5AF-4C88-BBB5-866A278959C2}" type="slidenum">
              <a:rPr lang="ar-SA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60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اقراص صغيره </a:t>
            </a:r>
            <a:r>
              <a:rPr lang="ar-SA" dirty="0" err="1" smtClean="0"/>
              <a:t>خفيفه</a:t>
            </a:r>
            <a:r>
              <a:rPr lang="ar-SA" dirty="0" smtClean="0"/>
              <a:t> – تخزين خارجي</a:t>
            </a:r>
          </a:p>
          <a:p>
            <a:r>
              <a:rPr lang="ar-SA" dirty="0" smtClean="0"/>
              <a:t>قرص </a:t>
            </a:r>
            <a:r>
              <a:rPr lang="ar-SA" dirty="0" err="1" smtClean="0"/>
              <a:t>مغناطبسي</a:t>
            </a:r>
            <a:r>
              <a:rPr lang="ar-SA" dirty="0" smtClean="0"/>
              <a:t> يقاس </a:t>
            </a:r>
            <a:r>
              <a:rPr lang="ar-SA" dirty="0" err="1" smtClean="0"/>
              <a:t>بالبوصه</a:t>
            </a:r>
            <a:r>
              <a:rPr lang="ar-SA" dirty="0" smtClean="0"/>
              <a:t> – اقل تكلفه ماديه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295ED-869C-4B5E-894B-373C29C79B57}" type="slidenum">
              <a:rPr lang="ar-SA" smtClean="0"/>
              <a:pPr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1179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اقراص مكونه من ماده عاكسه للضوء يمن نقلها وحملها </a:t>
            </a:r>
          </a:p>
          <a:p>
            <a:r>
              <a:rPr lang="ar-SA" dirty="0" smtClean="0"/>
              <a:t>قراءه اخذ بيانات بس </a:t>
            </a:r>
            <a:r>
              <a:rPr lang="ar-SA" dirty="0" err="1" smtClean="0"/>
              <a:t>للكتابه</a:t>
            </a:r>
            <a:r>
              <a:rPr lang="ar-SA" dirty="0" smtClean="0"/>
              <a:t> عليها </a:t>
            </a:r>
            <a:r>
              <a:rPr lang="ar-SA" dirty="0" err="1" smtClean="0"/>
              <a:t>احتلج</a:t>
            </a:r>
            <a:r>
              <a:rPr lang="ar-SA" dirty="0" smtClean="0"/>
              <a:t> </a:t>
            </a:r>
            <a:r>
              <a:rPr lang="en-US" dirty="0" smtClean="0"/>
              <a:t>CD writer</a:t>
            </a:r>
          </a:p>
          <a:p>
            <a:r>
              <a:rPr lang="ar-SA" dirty="0" smtClean="0"/>
              <a:t>تصل</a:t>
            </a:r>
            <a:r>
              <a:rPr lang="ar-SA" baseline="0" dirty="0" smtClean="0"/>
              <a:t> 750 ميجا بايت و </a:t>
            </a:r>
            <a:r>
              <a:rPr lang="en-US" baseline="0" dirty="0" err="1" smtClean="0"/>
              <a:t>dvd</a:t>
            </a:r>
            <a:r>
              <a:rPr lang="en-US" baseline="0" dirty="0" smtClean="0"/>
              <a:t> </a:t>
            </a:r>
            <a:r>
              <a:rPr lang="en-GB" baseline="0" dirty="0" smtClean="0"/>
              <a:t> 4 </a:t>
            </a:r>
            <a:r>
              <a:rPr lang="en-GB" baseline="0" dirty="0" err="1" smtClean="0"/>
              <a:t>giga</a:t>
            </a:r>
            <a:endParaRPr lang="en-GB" baseline="0" dirty="0" smtClean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295ED-869C-4B5E-894B-373C29C79B57}" type="slidenum">
              <a:rPr lang="ar-SA" smtClean="0"/>
              <a:pPr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3667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295ED-869C-4B5E-894B-373C29C79B57}" type="slidenum">
              <a:rPr lang="ar-SA" smtClean="0"/>
              <a:pPr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5927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اقراص صغيره </a:t>
            </a:r>
            <a:r>
              <a:rPr lang="ar-SA" dirty="0" err="1" smtClean="0"/>
              <a:t>خفيفه</a:t>
            </a:r>
            <a:r>
              <a:rPr lang="ar-SA" dirty="0" smtClean="0"/>
              <a:t> – تخزين خارجي</a:t>
            </a:r>
          </a:p>
          <a:p>
            <a:r>
              <a:rPr lang="ar-SA" dirty="0" smtClean="0"/>
              <a:t>قرص </a:t>
            </a:r>
            <a:r>
              <a:rPr lang="ar-SA" dirty="0" err="1" smtClean="0"/>
              <a:t>مغناطبسي</a:t>
            </a:r>
            <a:r>
              <a:rPr lang="ar-SA" dirty="0" smtClean="0"/>
              <a:t> يقاس </a:t>
            </a:r>
            <a:r>
              <a:rPr lang="ar-SA" dirty="0" err="1" smtClean="0"/>
              <a:t>بالبوصه</a:t>
            </a:r>
            <a:r>
              <a:rPr lang="ar-SA" dirty="0" smtClean="0"/>
              <a:t> – اقل تكلفه ماديه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295ED-869C-4B5E-894B-373C29C79B57}" type="slidenum">
              <a:rPr lang="ar-SA" smtClean="0"/>
              <a:pPr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1179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اقراص صغيره </a:t>
            </a:r>
            <a:r>
              <a:rPr lang="ar-SA" dirty="0" err="1" smtClean="0"/>
              <a:t>خفيفه</a:t>
            </a:r>
            <a:r>
              <a:rPr lang="ar-SA" dirty="0" smtClean="0"/>
              <a:t> – تخزين خارجي</a:t>
            </a:r>
          </a:p>
          <a:p>
            <a:r>
              <a:rPr lang="ar-SA" dirty="0" smtClean="0"/>
              <a:t>قرص </a:t>
            </a:r>
            <a:r>
              <a:rPr lang="ar-SA" dirty="0" err="1" smtClean="0"/>
              <a:t>مغناطبسي</a:t>
            </a:r>
            <a:r>
              <a:rPr lang="ar-SA" dirty="0" smtClean="0"/>
              <a:t> يقاس </a:t>
            </a:r>
            <a:r>
              <a:rPr lang="ar-SA" dirty="0" err="1" smtClean="0"/>
              <a:t>بالبوصه</a:t>
            </a:r>
            <a:r>
              <a:rPr lang="ar-SA" dirty="0" smtClean="0"/>
              <a:t> – اقل تكلفه ماديه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295ED-869C-4B5E-894B-373C29C79B57}" type="slidenum">
              <a:rPr lang="ar-SA" smtClean="0"/>
              <a:pPr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1179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B7423-FD8D-4DC4-AB1A-030382232449}" type="slidenum">
              <a:rPr lang="ar-SA" smtClean="0"/>
              <a:pPr/>
              <a:t>23</a:t>
            </a:fld>
            <a:endParaRPr lang="ar-S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B7423-FD8D-4DC4-AB1A-030382232449}" type="slidenum">
              <a:rPr lang="ar-SA" smtClean="0"/>
              <a:pPr/>
              <a:t>24</a:t>
            </a:fld>
            <a:endParaRPr lang="ar-S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295ED-869C-4B5E-894B-373C29C79B57}" type="slidenum">
              <a:rPr lang="ar-SA" smtClean="0"/>
              <a:pPr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1179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راح نتعرف الحين على مكونات</a:t>
            </a:r>
            <a:r>
              <a:rPr lang="ar-SA" baseline="0" dirty="0" smtClean="0"/>
              <a:t> الصندوق وكل الاشياء الي داخل وحده النظام او الكيس تعتبر هاردوير </a:t>
            </a:r>
            <a:r>
              <a:rPr lang="ar-SA" baseline="0" dirty="0" err="1" smtClean="0"/>
              <a:t>لاني</a:t>
            </a:r>
            <a:r>
              <a:rPr lang="ar-SA" baseline="0" dirty="0" smtClean="0"/>
              <a:t> استطيع لمساها ورويتها</a:t>
            </a:r>
          </a:p>
          <a:p>
            <a:r>
              <a:rPr lang="ar-SA" baseline="0" dirty="0" smtClean="0"/>
              <a:t>-----</a:t>
            </a:r>
          </a:p>
          <a:p>
            <a:r>
              <a:rPr lang="ar-SA" baseline="0" dirty="0" smtClean="0"/>
              <a:t>صندوق </a:t>
            </a:r>
            <a:r>
              <a:rPr lang="ar-SA" baseline="0" dirty="0" err="1" smtClean="0"/>
              <a:t>يسخدم</a:t>
            </a:r>
            <a:r>
              <a:rPr lang="ar-SA" baseline="0" dirty="0" smtClean="0"/>
              <a:t> لتثبيت المكونات </a:t>
            </a:r>
            <a:r>
              <a:rPr lang="ar-SA" baseline="0" dirty="0" err="1" smtClean="0"/>
              <a:t>الماديه</a:t>
            </a:r>
            <a:r>
              <a:rPr lang="ar-SA" baseline="0" dirty="0" smtClean="0"/>
              <a:t> للحاسي مثل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295ED-869C-4B5E-894B-373C29C79B57}" type="slidenum">
              <a:rPr lang="ar-SA" smtClean="0"/>
              <a:pPr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43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حدى</a:t>
            </a:r>
            <a:r>
              <a:rPr lang="ar-SA" baseline="0" dirty="0" smtClean="0"/>
              <a:t> </a:t>
            </a:r>
            <a:r>
              <a:rPr lang="ar-SA" baseline="0" dirty="0" err="1" smtClean="0"/>
              <a:t>الةحدات</a:t>
            </a:r>
            <a:r>
              <a:rPr lang="ar-SA" baseline="0" dirty="0" smtClean="0"/>
              <a:t> </a:t>
            </a:r>
            <a:r>
              <a:rPr lang="ar-SA" baseline="0" dirty="0" err="1" smtClean="0"/>
              <a:t>مثيت</a:t>
            </a:r>
            <a:r>
              <a:rPr lang="ar-SA" baseline="0" dirty="0" smtClean="0"/>
              <a:t> داخل الصندوق )</a:t>
            </a:r>
            <a:r>
              <a:rPr lang="ar-SA" baseline="0" dirty="0" err="1" smtClean="0"/>
              <a:t>ماقد</a:t>
            </a:r>
            <a:r>
              <a:rPr lang="ar-SA" baseline="0" dirty="0" smtClean="0"/>
              <a:t> اشوفها الا عن فتحه</a:t>
            </a:r>
          </a:p>
          <a:p>
            <a:r>
              <a:rPr lang="ar-SA" baseline="0" dirty="0" err="1" smtClean="0"/>
              <a:t>تستقبا</a:t>
            </a:r>
            <a:r>
              <a:rPr lang="ar-SA" baseline="0" dirty="0" smtClean="0"/>
              <a:t> اوار لو لبت مليه جمع تستقبل </a:t>
            </a:r>
            <a:r>
              <a:rPr lang="ar-SA" baseline="0" dirty="0" err="1" smtClean="0"/>
              <a:t>وتنفدلي</a:t>
            </a:r>
            <a:r>
              <a:rPr lang="ar-SA" baseline="0" dirty="0" smtClean="0"/>
              <a:t> </a:t>
            </a:r>
            <a:r>
              <a:rPr lang="ar-SA" baseline="0" dirty="0" err="1" smtClean="0"/>
              <a:t>العمليه</a:t>
            </a:r>
            <a:r>
              <a:rPr lang="ar-SA" baseline="0" dirty="0" smtClean="0"/>
              <a:t> </a:t>
            </a:r>
            <a:r>
              <a:rPr lang="ar-SA" baseline="0" dirty="0" err="1" smtClean="0"/>
              <a:t>وتلعلي</a:t>
            </a:r>
            <a:r>
              <a:rPr lang="ar-SA" baseline="0" dirty="0" smtClean="0"/>
              <a:t> اناج مثلا لو طلبت عرضه راح تعرضه طباعته راح تطبعه</a:t>
            </a:r>
          </a:p>
          <a:p>
            <a:r>
              <a:rPr lang="ar-SA" baseline="0" dirty="0" smtClean="0"/>
              <a:t>-عدد ن الانواع وتختلف بحسب شركه وسرعه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295ED-869C-4B5E-894B-373C29C79B57}" type="slidenum">
              <a:rPr lang="ar-SA" smtClean="0"/>
              <a:pPr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14856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مكون اساسي </a:t>
            </a:r>
          </a:p>
          <a:p>
            <a:r>
              <a:rPr lang="ar-SA" dirty="0" smtClean="0"/>
              <a:t>حلقه الوصل</a:t>
            </a:r>
            <a:r>
              <a:rPr lang="ar-SA" baseline="0" dirty="0" smtClean="0"/>
              <a:t> بين اجزاء ووحدات الحاسب الي </a:t>
            </a:r>
          </a:p>
          <a:p>
            <a:r>
              <a:rPr lang="ar-SA" baseline="0" dirty="0" smtClean="0"/>
              <a:t>مثبته داخل صندوق </a:t>
            </a:r>
            <a:r>
              <a:rPr lang="ar-SA" baseline="0" dirty="0" err="1" smtClean="0"/>
              <a:t>وتثيت</a:t>
            </a:r>
            <a:r>
              <a:rPr lang="ar-SA" baseline="0" dirty="0" smtClean="0"/>
              <a:t> عليها بعض وحدات اخر مثل معالج وروم وغيره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C41A1-F5AF-4C88-BBB5-866A278959C2}" type="slidenum">
              <a:rPr lang="ar-SA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19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err="1" smtClean="0"/>
              <a:t>نتذك</a:t>
            </a:r>
            <a:r>
              <a:rPr lang="ar-SA" dirty="0" smtClean="0"/>
              <a:t> </a:t>
            </a:r>
            <a:r>
              <a:rPr lang="ar-SA" dirty="0" err="1" smtClean="0"/>
              <a:t>ايش</a:t>
            </a:r>
            <a:r>
              <a:rPr lang="ar-SA" dirty="0" smtClean="0"/>
              <a:t> كلنا ن مكونات الحاسب مين يذكرنا</a:t>
            </a:r>
            <a:r>
              <a:rPr lang="ar-SA" baseline="0" dirty="0" smtClean="0"/>
              <a:t> فيها</a:t>
            </a:r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B7423-FD8D-4DC4-AB1A-030382232449}" type="slidenum">
              <a:rPr lang="ar-SA" smtClean="0"/>
              <a:pPr/>
              <a:t>31</a:t>
            </a:fld>
            <a:endParaRPr lang="ar-S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مثال لو شريت كمبيوتر  </a:t>
            </a:r>
            <a:r>
              <a:rPr lang="ar-SA" dirty="0" err="1" smtClean="0"/>
              <a:t>وماحملت</a:t>
            </a:r>
            <a:r>
              <a:rPr lang="ar-SA" dirty="0" smtClean="0"/>
              <a:t> عليه هل</a:t>
            </a:r>
            <a:r>
              <a:rPr lang="ar-SA" baseline="0" dirty="0" smtClean="0"/>
              <a:t> له </a:t>
            </a:r>
            <a:r>
              <a:rPr lang="ar-SA" baseline="0" dirty="0" err="1" smtClean="0"/>
              <a:t>فائده</a:t>
            </a:r>
            <a:r>
              <a:rPr lang="ar-SA" baseline="0" dirty="0" smtClean="0"/>
              <a:t> ابدا الاحسن نريه زيه زي تحقه في البيت زي الروح في الانسان</a:t>
            </a:r>
          </a:p>
          <a:p>
            <a:r>
              <a:rPr lang="ar-SA" baseline="0" dirty="0" smtClean="0"/>
              <a:t>-------------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C41A1-F5AF-4C88-BBB5-866A278959C2}" type="slidenum">
              <a:rPr lang="ar-SA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136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من </a:t>
            </a:r>
            <a:r>
              <a:rPr lang="ar-SA" dirty="0" err="1" smtClean="0"/>
              <a:t>الابع</a:t>
            </a:r>
            <a:r>
              <a:rPr lang="ar-SA" dirty="0" smtClean="0"/>
              <a:t> </a:t>
            </a:r>
            <a:r>
              <a:rPr lang="ar-SA" dirty="0" err="1" smtClean="0"/>
              <a:t>نصنفات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295ED-869C-4B5E-894B-373C29C79B57}" type="slidenum">
              <a:rPr lang="ar-SA" smtClean="0"/>
              <a:pPr/>
              <a:t>33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67859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295ED-869C-4B5E-894B-373C29C79B57}" type="slidenum">
              <a:rPr lang="ar-SA" smtClean="0"/>
              <a:pPr/>
              <a:t>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6785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اهم البرمجيات هي مدير لحاسب </a:t>
            </a:r>
          </a:p>
          <a:p>
            <a:r>
              <a:rPr lang="ar-SA" dirty="0" smtClean="0"/>
              <a:t>ارضيه تعامل </a:t>
            </a:r>
            <a:r>
              <a:rPr lang="ar-SA" dirty="0" err="1" smtClean="0"/>
              <a:t>والواجهه</a:t>
            </a:r>
            <a:r>
              <a:rPr lang="ar-SA" dirty="0" smtClean="0"/>
              <a:t> بين مستخدم</a:t>
            </a:r>
            <a:r>
              <a:rPr lang="ar-SA" baseline="0" dirty="0" smtClean="0"/>
              <a:t> والكمبيوتر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C41A1-F5AF-4C88-BBB5-866A278959C2}" type="slidenum">
              <a:rPr lang="ar-SA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05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اهم البرمجيات هي مدير لحاسب </a:t>
            </a:r>
          </a:p>
          <a:p>
            <a:r>
              <a:rPr lang="ar-SA" dirty="0" smtClean="0"/>
              <a:t>ارضيه تعامل </a:t>
            </a:r>
            <a:r>
              <a:rPr lang="ar-SA" dirty="0" err="1" smtClean="0"/>
              <a:t>والواجهه</a:t>
            </a:r>
            <a:r>
              <a:rPr lang="ar-SA" dirty="0" smtClean="0"/>
              <a:t> بين مستخدم</a:t>
            </a:r>
            <a:r>
              <a:rPr lang="ar-SA" baseline="0" dirty="0" smtClean="0"/>
              <a:t> والكمبيوتر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C41A1-F5AF-4C88-BBB5-866A278959C2}" type="slidenum">
              <a:rPr lang="ar-SA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05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اهم البرمجيات هي مدير لحاسب </a:t>
            </a:r>
          </a:p>
          <a:p>
            <a:r>
              <a:rPr lang="ar-SA" dirty="0" smtClean="0"/>
              <a:t>ارضيه تعامل </a:t>
            </a:r>
            <a:r>
              <a:rPr lang="ar-SA" dirty="0" err="1" smtClean="0"/>
              <a:t>والواجهه</a:t>
            </a:r>
            <a:r>
              <a:rPr lang="ar-SA" dirty="0" smtClean="0"/>
              <a:t> بين مستخدم</a:t>
            </a:r>
            <a:r>
              <a:rPr lang="ar-SA" baseline="0" dirty="0" smtClean="0"/>
              <a:t> والكمبيوتر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C41A1-F5AF-4C88-BBB5-866A278959C2}" type="slidenum">
              <a:rPr lang="ar-SA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05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تنقسم</a:t>
            </a:r>
            <a:r>
              <a:rPr lang="ar-SA" baseline="0" dirty="0" smtClean="0"/>
              <a:t> من حيث </a:t>
            </a:r>
            <a:r>
              <a:rPr lang="ar-SA" baseline="0" dirty="0" err="1" smtClean="0"/>
              <a:t>الواجهه</a:t>
            </a:r>
            <a:r>
              <a:rPr lang="ar-SA" baseline="0" dirty="0" smtClean="0"/>
              <a:t> الى رسوميه وغير رسوميه 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C41A1-F5AF-4C88-BBB5-866A278959C2}" type="slidenum">
              <a:rPr lang="ar-SA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872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تنقسم</a:t>
            </a:r>
            <a:r>
              <a:rPr lang="ar-SA" baseline="0" dirty="0" smtClean="0"/>
              <a:t> من حيث </a:t>
            </a:r>
            <a:r>
              <a:rPr lang="ar-SA" baseline="0" dirty="0" err="1" smtClean="0"/>
              <a:t>الواجهه</a:t>
            </a:r>
            <a:r>
              <a:rPr lang="ar-SA" baseline="0" dirty="0" smtClean="0"/>
              <a:t> الى رسوميه وغير رسوميه 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C41A1-F5AF-4C88-BBB5-866A278959C2}" type="slidenum">
              <a:rPr lang="ar-SA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87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حدى</a:t>
            </a:r>
            <a:r>
              <a:rPr lang="ar-SA" baseline="0" dirty="0" smtClean="0"/>
              <a:t> </a:t>
            </a:r>
            <a:r>
              <a:rPr lang="ar-SA" baseline="0" dirty="0" err="1" smtClean="0"/>
              <a:t>الةحدات</a:t>
            </a:r>
            <a:r>
              <a:rPr lang="ar-SA" baseline="0" dirty="0" smtClean="0"/>
              <a:t> </a:t>
            </a:r>
            <a:r>
              <a:rPr lang="ar-SA" baseline="0" dirty="0" err="1" smtClean="0"/>
              <a:t>مثيت</a:t>
            </a:r>
            <a:r>
              <a:rPr lang="ar-SA" baseline="0" dirty="0" smtClean="0"/>
              <a:t> داخل الصندوق )</a:t>
            </a:r>
            <a:r>
              <a:rPr lang="ar-SA" baseline="0" dirty="0" err="1" smtClean="0"/>
              <a:t>ماقد</a:t>
            </a:r>
            <a:r>
              <a:rPr lang="ar-SA" baseline="0" dirty="0" smtClean="0"/>
              <a:t> اشوفها الا عن فتحه</a:t>
            </a:r>
          </a:p>
          <a:p>
            <a:r>
              <a:rPr lang="ar-SA" baseline="0" dirty="0" err="1" smtClean="0"/>
              <a:t>تستقبا</a:t>
            </a:r>
            <a:r>
              <a:rPr lang="ar-SA" baseline="0" dirty="0" smtClean="0"/>
              <a:t> اوار لو لبت مليه جمع تستقبل </a:t>
            </a:r>
            <a:r>
              <a:rPr lang="ar-SA" baseline="0" dirty="0" err="1" smtClean="0"/>
              <a:t>وتنفدلي</a:t>
            </a:r>
            <a:r>
              <a:rPr lang="ar-SA" baseline="0" dirty="0" smtClean="0"/>
              <a:t> </a:t>
            </a:r>
            <a:r>
              <a:rPr lang="ar-SA" baseline="0" dirty="0" err="1" smtClean="0"/>
              <a:t>العمليه</a:t>
            </a:r>
            <a:r>
              <a:rPr lang="ar-SA" baseline="0" dirty="0" smtClean="0"/>
              <a:t> </a:t>
            </a:r>
            <a:r>
              <a:rPr lang="ar-SA" baseline="0" dirty="0" err="1" smtClean="0"/>
              <a:t>وتلعلي</a:t>
            </a:r>
            <a:r>
              <a:rPr lang="ar-SA" baseline="0" dirty="0" smtClean="0"/>
              <a:t> اناج مثلا لو طلبت عرضه راح تعرضه طباعته راح تطبعه</a:t>
            </a:r>
          </a:p>
          <a:p>
            <a:r>
              <a:rPr lang="ar-SA" baseline="0" dirty="0" smtClean="0"/>
              <a:t>-عدد ن الانواع وتختلف بحسب شركه وسرعه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295ED-869C-4B5E-894B-373C29C79B57}" type="slidenum">
              <a:rPr lang="ar-SA" smtClean="0"/>
              <a:pPr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14856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295ED-869C-4B5E-894B-373C29C79B57}" type="slidenum">
              <a:rPr lang="ar-SA" smtClean="0"/>
              <a:pPr/>
              <a:t>40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67859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295ED-869C-4B5E-894B-373C29C79B57}" type="slidenum">
              <a:rPr lang="ar-SA" smtClean="0"/>
              <a:pPr/>
              <a:t>41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95330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295ED-869C-4B5E-894B-373C29C79B57}" type="slidenum">
              <a:rPr lang="ar-SA" smtClean="0"/>
              <a:pPr/>
              <a:t>42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67859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err="1" smtClean="0"/>
              <a:t>برجات</a:t>
            </a:r>
            <a:r>
              <a:rPr lang="ar-SA" dirty="0" smtClean="0"/>
              <a:t> تستدم </a:t>
            </a:r>
            <a:r>
              <a:rPr lang="ar-SA" dirty="0" err="1" smtClean="0"/>
              <a:t>لصع</a:t>
            </a:r>
            <a:r>
              <a:rPr lang="ar-SA" baseline="0" dirty="0" smtClean="0"/>
              <a:t> برمجيات اخرى  </a:t>
            </a:r>
          </a:p>
          <a:p>
            <a:r>
              <a:rPr lang="ar-SA" baseline="0" dirty="0" smtClean="0"/>
              <a:t>توجيه اوامر باستخدام شفرات مقبل مبرمج </a:t>
            </a:r>
          </a:p>
          <a:p>
            <a:r>
              <a:rPr lang="ar-SA" baseline="0" dirty="0" smtClean="0"/>
              <a:t>اشهر لغات </a:t>
            </a:r>
            <a:r>
              <a:rPr lang="ar-SA" baseline="0" dirty="0" err="1" smtClean="0"/>
              <a:t>البرجه</a:t>
            </a:r>
            <a:endParaRPr lang="ar-SA" baseline="0" dirty="0" smtClean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295ED-869C-4B5E-894B-373C29C79B57}" type="slidenum">
              <a:rPr lang="ar-SA" smtClean="0"/>
              <a:pPr/>
              <a:t>43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30180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3FF390-3244-4B94-B016-72F3A8762B7E}" type="slidenum">
              <a:rPr lang="ar-SA"/>
              <a:pPr/>
              <a:t>44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r-SA"/>
              <a:t>أن لغات البرمجية هي وسيلة الإتصال بين الإنسان والحاسب</a:t>
            </a:r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295ED-869C-4B5E-894B-373C29C79B57}" type="slidenum">
              <a:rPr lang="ar-SA" smtClean="0"/>
              <a:pPr/>
              <a:t>45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67859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نصوص-قواعد بيانات –جداول-تصف</a:t>
            </a:r>
            <a:r>
              <a:rPr lang="ar-SA" baseline="0" dirty="0" smtClean="0"/>
              <a:t> الانترنت 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295ED-869C-4B5E-894B-373C29C79B57}" type="slidenum">
              <a:rPr lang="ar-SA" smtClean="0"/>
              <a:pPr/>
              <a:t>46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59932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ar-SA" sz="1300" dirty="0" smtClean="0"/>
              <a:t> </a:t>
            </a:r>
            <a:endParaRPr lang="en-US" sz="1300" dirty="0" smtClean="0"/>
          </a:p>
          <a:p>
            <a:pPr rtl="1"/>
            <a:r>
              <a:rPr lang="ar-SA" sz="1300" dirty="0" smtClean="0"/>
              <a:t>المحاضرة</a:t>
            </a:r>
            <a:endParaRPr lang="en-US" sz="1300" dirty="0" smtClean="0"/>
          </a:p>
          <a:p>
            <a:pPr rtl="1"/>
            <a:r>
              <a:rPr lang="ar-SA" sz="1300" dirty="0" err="1" smtClean="0"/>
              <a:t>سلايد</a:t>
            </a:r>
            <a:r>
              <a:rPr lang="ar-SA" sz="1300" dirty="0" smtClean="0"/>
              <a:t> العنوان + أهداف</a:t>
            </a:r>
            <a:endParaRPr lang="en-US" sz="1300" dirty="0" smtClean="0"/>
          </a:p>
          <a:p>
            <a:r>
              <a:rPr lang="ar-SA" sz="1300" dirty="0" smtClean="0"/>
              <a:t>محاضرتنا راح تكون كلها نظريه وراح تكون </a:t>
            </a:r>
            <a:r>
              <a:rPr lang="ar-SA" sz="1300" dirty="0" err="1" smtClean="0"/>
              <a:t>تعلايف</a:t>
            </a:r>
            <a:r>
              <a:rPr lang="ar-SA" sz="1300" dirty="0" smtClean="0"/>
              <a:t> </a:t>
            </a:r>
            <a:r>
              <a:rPr lang="ar-SA" sz="1300" dirty="0" err="1" smtClean="0"/>
              <a:t>بالاسب</a:t>
            </a:r>
            <a:r>
              <a:rPr lang="ar-SA" sz="1300" dirty="0" smtClean="0"/>
              <a:t> الي ومكوناته وتاريخه راح نتعرف في هذه المحاضرة 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295ED-869C-4B5E-894B-373C29C79B57}" type="slidenum">
              <a:rPr lang="ar-SA" smtClean="0"/>
              <a:pPr/>
              <a:t>49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6300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معالج ينقسم لقسمين 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C41A1-F5AF-4C88-BBB5-866A278959C2}" type="slidenum">
              <a:rPr lang="ar-SA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7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295ED-869C-4B5E-894B-373C29C79B57}" type="slidenum">
              <a:rPr lang="ar-SA" smtClean="0"/>
              <a:pPr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6785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295ED-869C-4B5E-894B-373C29C79B57}" type="slidenum">
              <a:rPr lang="ar-SA" smtClean="0"/>
              <a:pPr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1485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وحده </a:t>
            </a:r>
            <a:r>
              <a:rPr lang="ar-SA" dirty="0" err="1" smtClean="0"/>
              <a:t>الذاكره</a:t>
            </a:r>
            <a:endParaRPr lang="ar-SA" dirty="0" smtClean="0"/>
          </a:p>
          <a:p>
            <a:r>
              <a:rPr lang="ar-SA" dirty="0" smtClean="0"/>
              <a:t>من مجموعه من دوائر التي تقوم بالاحتفاظ بالبيانات والاوامر التي يحتاجها </a:t>
            </a:r>
            <a:r>
              <a:rPr lang="ar-SA" dirty="0" err="1" smtClean="0"/>
              <a:t>امعالجعند</a:t>
            </a:r>
            <a:r>
              <a:rPr lang="ar-SA" dirty="0" smtClean="0"/>
              <a:t> اجراء العمليات </a:t>
            </a:r>
            <a:r>
              <a:rPr lang="ar-SA" dirty="0" err="1" smtClean="0"/>
              <a:t>وارالها</a:t>
            </a:r>
            <a:r>
              <a:rPr lang="ar-SA" dirty="0" smtClean="0"/>
              <a:t> عند الطلب فيه ن3</a:t>
            </a:r>
            <a:r>
              <a:rPr lang="ar-SA" baseline="0" dirty="0" smtClean="0"/>
              <a:t> انواع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C41A1-F5AF-4C88-BBB5-866A278959C2}" type="slidenum">
              <a:rPr lang="ar-SA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08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295ED-869C-4B5E-894B-373C29C79B57}" type="slidenum">
              <a:rPr lang="ar-SA" smtClean="0"/>
              <a:pPr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6785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295ED-869C-4B5E-894B-373C29C79B57}" type="slidenum">
              <a:rPr lang="ar-SA" smtClean="0"/>
              <a:pPr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148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2198-852B-40A3-81BF-CC26FB021FEE}" type="datetimeFigureOut">
              <a:rPr lang="ar-SA" smtClean="0"/>
              <a:pPr/>
              <a:t>24/12/1437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شكل بيضاوي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5A0CDFA-A9E0-41B1-8CC8-C3F4B5FB06BF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2198-852B-40A3-81BF-CC26FB021FEE}" type="datetimeFigureOut">
              <a:rPr lang="ar-SA" smtClean="0"/>
              <a:pPr/>
              <a:t>24/12/1437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CDFA-A9E0-41B1-8CC8-C3F4B5FB06B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5A0CDFA-A9E0-41B1-8CC8-C3F4B5FB06BF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2198-852B-40A3-81BF-CC26FB021FEE}" type="datetimeFigureOut">
              <a:rPr lang="ar-SA" smtClean="0"/>
              <a:pPr/>
              <a:t>24/12/1437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2198-852B-40A3-81BF-CC26FB021FEE}" type="datetimeFigureOut">
              <a:rPr lang="ar-SA" smtClean="0"/>
              <a:pPr/>
              <a:t>24/12/1437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5A0CDFA-A9E0-41B1-8CC8-C3F4B5FB06BF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2198-852B-40A3-81BF-CC26FB021FEE}" type="datetimeFigureOut">
              <a:rPr lang="ar-SA" smtClean="0"/>
              <a:pPr/>
              <a:t>24/12/1437</a:t>
            </a:fld>
            <a:endParaRPr lang="ar-SA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5A0CDFA-A9E0-41B1-8CC8-C3F4B5FB06BF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91A2198-852B-40A3-81BF-CC26FB021FEE}" type="datetimeFigureOut">
              <a:rPr lang="ar-SA" smtClean="0"/>
              <a:pPr/>
              <a:t>24/12/1437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CDFA-A9E0-41B1-8CC8-C3F4B5FB06BF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عنصر نائب للمحتوى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2198-852B-40A3-81BF-CC26FB021FEE}" type="datetimeFigureOut">
              <a:rPr lang="ar-SA" smtClean="0"/>
              <a:pPr/>
              <a:t>24/12/1437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عنصر نائب للمحتوى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محتوى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شكل بيضاوي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شكل بيضاوي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5A0CDFA-A9E0-41B1-8CC8-C3F4B5FB06BF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عنوان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2198-852B-40A3-81BF-CC26FB021FEE}" type="datetimeFigureOut">
              <a:rPr lang="ar-SA" smtClean="0"/>
              <a:pPr/>
              <a:t>24/12/1437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5A0CDFA-A9E0-41B1-8CC8-C3F4B5FB06B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2198-852B-40A3-81BF-CC26FB021FEE}" type="datetimeFigureOut">
              <a:rPr lang="ar-SA" smtClean="0"/>
              <a:pPr/>
              <a:t>24/12/1437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A0CDFA-A9E0-41B1-8CC8-C3F4B5FB06B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عنصر نائب للمحتوى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5A0CDFA-A9E0-41B1-8CC8-C3F4B5FB06BF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2198-852B-40A3-81BF-CC26FB021FEE}" type="datetimeFigureOut">
              <a:rPr lang="ar-SA" smtClean="0"/>
              <a:pPr/>
              <a:t>24/12/1437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رابط مستقيم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شكل بيضاوي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5A0CDFA-A9E0-41B1-8CC8-C3F4B5FB06BF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91A2198-852B-40A3-81BF-CC26FB021FEE}" type="datetimeFigureOut">
              <a:rPr lang="ar-SA" smtClean="0"/>
              <a:pPr/>
              <a:t>24/12/1437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91A2198-852B-40A3-81BF-CC26FB021FEE}" type="datetimeFigureOut">
              <a:rPr lang="ar-SA" smtClean="0"/>
              <a:pPr/>
              <a:t>24/12/1437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5A0CDFA-A9E0-41B1-8CC8-C3F4B5FB06BF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hyperlink" Target="http://images.google.com/imgres?imgurl=http://p.e-words.jp/photo/memorymodule.jpg&amp;imgrefurl=http://e-words.jp/w/E383A1E383A2E383AA.html&amp;h=173&amp;w=300&amp;sz=30&amp;tbnid=PC3KFUT2NY8J:&amp;tbnh=64&amp;tbnw=111&amp;hl=en&amp;start=1&amp;prev=/images?q=Memory+RAM+/+ROM+&amp;svnum=10&amp;hl=en&amp;lr=&amp;safe=active&amp;sa=G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google.com.sa/url?sa=i&amp;rct=j&amp;q=&amp;esrc=s&amp;source=images&amp;cd=&amp;ved=0ahUKEwip1NCg1NXNAhWG1BoKHXQiBmEQjRwIBw&amp;url=https://sarowh1.wordpress.com/author/sarowh1/&amp;psig=AFQjCNHu8dE085qEp0-NMwbthN9GQeAPUA&amp;ust=1467579063475989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ahUKEwjVzIvZ3NXNAhVC1BoKHR07Bg8QjRwIBw&amp;url=http://www.th3professional.com/2013/11/try-ms-dos-operating-system.html&amp;psig=AFQjCNFg2_Sh0nyF4NNcUJyjqAFhth9v4A&amp;ust=1467581340433545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ahUKEwjp6eLT3dXNAhVNahoKHRTzA-gQjRwIBw&amp;url=http://ar.stealthsettings.com/transforma-interfata-grafica-a-windows-7-in-windows-xp-windows-7-themes.html&amp;psig=AFQjCNGlZu0UtDCAJWfNgy_9PLGjqq_KAw&amp;ust=1467581565107929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hyperlink" Target="http://www.google.com.sa/url?sa=i&amp;rct=j&amp;q=&amp;esrc=s&amp;source=images&amp;cd=&amp;cad=rja&amp;uact=8&amp;ved=0ahUKEwiNktb25dXNAhXBfxoKHd4UBK8QjRwIBw&amp;url=http://ccm.net/faq/7690-word-how-to-get-it-free&amp;psig=AFQjCNF3Z6PEu5cJsfJKUoqdqivmjauQ2Q&amp;ust=146758381291113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sa/url?sa=i&amp;rct=j&amp;q=&amp;esrc=s&amp;source=images&amp;cd=&amp;cad=rja&amp;uact=8&amp;ved=0ahUKEwiK4bmp5tXNAhVBHxoKHfJ8ARsQjRwIBw&amp;url=http://bizdatasystems.com/powered-by-microsoft/&amp;psig=AFQjCNEGb3NVORkH1zPVAjDDVBKAUHShDA&amp;ust=1467583916563465" TargetMode="External"/><Relationship Id="rId5" Type="http://schemas.openxmlformats.org/officeDocument/2006/relationships/image" Target="../media/image43.png"/><Relationship Id="rId4" Type="http://schemas.openxmlformats.org/officeDocument/2006/relationships/hyperlink" Target="https://www.google.com.sa/url?sa=i&amp;rct=j&amp;q=&amp;esrc=s&amp;source=images&amp;cd=&amp;cad=rja&amp;uact=8&amp;ved=0ahUKEwiLlOyI5tXNAhWK2xoKHYu0AUYQjRwIBw&amp;url=https://play.google.com/store/apps/details?id=com.microsoft.office.excel&amp;psig=AFQjCNGz7IXNxjRMylsEuh1lJejXRrb6jQ&amp;ust=1467583859982305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ahUKEwj9xbDR5dXNAhVLVhoKHROzBRcQjRwIBw&amp;url=http://www.blogsperu.com/blog/26879&amp;psig=AFQjCNGWW5cOJzr8AA3xOQ_ujqqdubvnMg&amp;ust=1467583712192871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.sa/url?sa=i&amp;rct=j&amp;q=&amp;esrc=s&amp;source=images&amp;cd=&amp;cad=rja&amp;uact=8&amp;ved=0ahUKEwjK2rDzvMjNAhVEVxoKHUM_BZUQjRwIBw&amp;url=http://ar4download.com/%D8%AD%D9%85%D9%84-%D8%AA%D8%B9%D8%B1%D9%8A%D9%81-%D8%A8%D9%84%D9%88%D8%AA%D9%88%D8%AB-download-driver-bluetooth/&amp;psig=AFQjCNGhw1cxdsyLX6K6g77UhL_cYdxrQQ&amp;ust=1467126128651081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730" y="1268760"/>
            <a:ext cx="3347864" cy="449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46" y="3518427"/>
            <a:ext cx="3582206" cy="263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3598"/>
            <a:ext cx="4392488" cy="313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6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0"/>
          <p:cNvSpPr>
            <a:spLocks noChangeArrowheads="1"/>
          </p:cNvSpPr>
          <p:nvPr/>
        </p:nvSpPr>
        <p:spPr bwMode="auto">
          <a:xfrm>
            <a:off x="6545934" y="1642978"/>
            <a:ext cx="2166937" cy="220724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ar-SA" sz="3200" dirty="0">
                <a:solidFill>
                  <a:schemeClr val="tx2"/>
                </a:solidFill>
              </a:rPr>
              <a:t>وحدات الادخال والاخراج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Oval 11"/>
          <p:cNvSpPr>
            <a:spLocks noChangeArrowheads="1"/>
          </p:cNvSpPr>
          <p:nvPr/>
        </p:nvSpPr>
        <p:spPr bwMode="auto">
          <a:xfrm>
            <a:off x="4510737" y="2397909"/>
            <a:ext cx="2166937" cy="220724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ar-SA" sz="3200" dirty="0">
                <a:solidFill>
                  <a:schemeClr val="tx2"/>
                </a:solidFill>
              </a:rPr>
              <a:t>وحدة المعالجة المركزية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683568" y="4444276"/>
            <a:ext cx="2166938" cy="186100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ar-SA" sz="4000" dirty="0" smtClean="0">
                <a:solidFill>
                  <a:schemeClr val="tx2"/>
                </a:solidFill>
              </a:rPr>
              <a:t>وحدات التخزين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2483768" y="3356992"/>
            <a:ext cx="2166938" cy="186100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ar-SA" sz="4000" dirty="0" smtClean="0">
                <a:solidFill>
                  <a:schemeClr val="bg1"/>
                </a:solidFill>
              </a:rPr>
              <a:t>وحدة الذاكرة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732690" y="657562"/>
            <a:ext cx="50580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أنواع المكونات المادية للحاسب </a:t>
            </a:r>
          </a:p>
        </p:txBody>
      </p:sp>
    </p:spTree>
    <p:extLst>
      <p:ext uri="{BB962C8B-B14F-4D97-AF65-F5344CB8AC3E}">
        <p14:creationId xmlns:p14="http://schemas.microsoft.com/office/powerpoint/2010/main" val="274403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539552" y="1556792"/>
            <a:ext cx="7848872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2800" b="1" dirty="0" smtClean="0"/>
              <a:t>تتكون </a:t>
            </a:r>
            <a:r>
              <a:rPr lang="ar-SA" sz="2800" b="1" dirty="0"/>
              <a:t>الذاكرة من مجموعة من الدوائر </a:t>
            </a:r>
            <a:r>
              <a:rPr lang="ar-SA" sz="2800" b="1" dirty="0" smtClean="0"/>
              <a:t>الإلكترونية التي </a:t>
            </a:r>
            <a:r>
              <a:rPr lang="ar-SA" sz="2800" b="1" dirty="0"/>
              <a:t>تقوم </a:t>
            </a:r>
            <a:r>
              <a:rPr lang="ar-YE" sz="2800" b="1" dirty="0"/>
              <a:t>تقوم بالاحتفاظ بالبيانات والأوامر التي يحتاجها المعالج عند إجراء</a:t>
            </a:r>
            <a:r>
              <a:rPr lang="ar-SA" sz="2800" b="1" dirty="0"/>
              <a:t> </a:t>
            </a:r>
            <a:r>
              <a:rPr lang="ar-YE" sz="2800" b="1" dirty="0" smtClean="0"/>
              <a:t>العمليات</a:t>
            </a:r>
            <a:r>
              <a:rPr lang="ar-SA" sz="2800" b="1" dirty="0" smtClean="0"/>
              <a:t> </a:t>
            </a:r>
            <a:r>
              <a:rPr lang="ar-YE" sz="2800" b="1" dirty="0" smtClean="0"/>
              <a:t>المختلفة </a:t>
            </a:r>
            <a:r>
              <a:rPr lang="ar-YE" sz="2800" b="1" dirty="0"/>
              <a:t>وإرسالها عند الطلب، </a:t>
            </a:r>
            <a:r>
              <a:rPr lang="ar-SA" sz="2800" b="1" dirty="0"/>
              <a:t>وتنقسم ذاكرة الجهاز إلى </a:t>
            </a:r>
            <a:r>
              <a:rPr lang="ar-SA" sz="2800" b="1" dirty="0" err="1"/>
              <a:t>جزئين</a:t>
            </a:r>
            <a:r>
              <a:rPr lang="ar-SA" sz="2800" b="1" dirty="0"/>
              <a:t> </a:t>
            </a:r>
            <a:r>
              <a:rPr lang="ar-SA" sz="2800" b="1" dirty="0" smtClean="0"/>
              <a:t>أساسيين: </a:t>
            </a:r>
            <a:r>
              <a:rPr lang="en-US" sz="2800" b="1" dirty="0" smtClean="0"/>
              <a:t>RAM ,ROM</a:t>
            </a:r>
            <a:endParaRPr lang="ar-SA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732690" y="657562"/>
            <a:ext cx="50580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وحدة الذاكرة</a:t>
            </a:r>
            <a:endParaRPr lang="ar-SA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32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6"/>
          <p:cNvGrpSpPr>
            <a:grpSpLocks/>
          </p:cNvGrpSpPr>
          <p:nvPr/>
        </p:nvGrpSpPr>
        <p:grpSpPr bwMode="auto">
          <a:xfrm>
            <a:off x="107504" y="226507"/>
            <a:ext cx="2147483647" cy="2147483647"/>
            <a:chOff x="107504" y="469432"/>
            <a:chExt cx="2147483647" cy="2147483647"/>
          </a:xfrm>
        </p:grpSpPr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4627068" y="3167775"/>
              <a:ext cx="4316413" cy="3108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287338" indent="-28733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7B1717"/>
                </a:buClr>
                <a:buFontTx/>
                <a:buAutoNum type="arabicPeriod"/>
              </a:pPr>
              <a:r>
                <a:rPr lang="ar-SA" sz="2000" b="1" dirty="0">
                  <a:latin typeface="+mn-lt"/>
                  <a:cs typeface="+mn-cs"/>
                </a:rPr>
                <a:t>تفقد محتوياتها بمجرد إيقاف تشغيل الجهاز أو انقطاع التيار الكهربائي.</a:t>
              </a:r>
            </a:p>
            <a:p>
              <a:pPr eaLnBrk="1" hangingPunct="1">
                <a:buClr>
                  <a:srgbClr val="7B1717"/>
                </a:buClr>
                <a:buFontTx/>
                <a:buAutoNum type="arabicPeriod"/>
              </a:pPr>
              <a:r>
                <a:rPr lang="ar-SA" sz="2000" b="1" dirty="0">
                  <a:latin typeface="+mn-lt"/>
                  <a:cs typeface="+mn-cs"/>
                </a:rPr>
                <a:t>تستخدم للاحتفاظ المؤقت بالبيانات أثناء العمل على الجهاز والملفات القابلة </a:t>
              </a:r>
              <a:r>
                <a:rPr lang="ar-SA" sz="2000" b="1" dirty="0" smtClean="0">
                  <a:latin typeface="+mn-lt"/>
                  <a:cs typeface="+mn-cs"/>
                </a:rPr>
                <a:t>للتغير أو الكتابة </a:t>
              </a:r>
              <a:r>
                <a:rPr lang="ar-SA" sz="2000" b="1" dirty="0">
                  <a:latin typeface="+mn-lt"/>
                  <a:cs typeface="+mn-cs"/>
                </a:rPr>
                <a:t>عليها.</a:t>
              </a:r>
            </a:p>
            <a:p>
              <a:pPr eaLnBrk="1" hangingPunct="1">
                <a:buClr>
                  <a:srgbClr val="7B1717"/>
                </a:buClr>
                <a:buFontTx/>
                <a:buAutoNum type="arabicPeriod"/>
              </a:pPr>
              <a:r>
                <a:rPr lang="ar-SA" sz="2000" b="1" dirty="0">
                  <a:latin typeface="+mn-lt"/>
                  <a:cs typeface="+mn-cs"/>
                </a:rPr>
                <a:t>لذلك يتم تخزين البيانات في وحدة التخزين قبل ايقاف الحاسوب</a:t>
              </a:r>
            </a:p>
            <a:p>
              <a:pPr eaLnBrk="1" hangingPunct="1">
                <a:buClr>
                  <a:srgbClr val="7B1717"/>
                </a:buClr>
                <a:buFontTx/>
                <a:buAutoNum type="arabicPeriod"/>
              </a:pPr>
              <a:r>
                <a:rPr lang="ar-SA" sz="2000" b="1" dirty="0">
                  <a:latin typeface="+mn-lt"/>
                  <a:cs typeface="+mn-cs"/>
                </a:rPr>
                <a:t>هي ذاكرة للمستخدم يمكنه التعامل معها و تعديل بياناتها.</a:t>
              </a:r>
            </a:p>
            <a:p>
              <a:pPr eaLnBrk="1" hangingPunct="1">
                <a:buClr>
                  <a:srgbClr val="7B1717"/>
                </a:buClr>
                <a:buFontTx/>
                <a:buAutoNum type="arabicPeriod"/>
              </a:pPr>
              <a:endParaRPr lang="ar-SA" sz="2200" dirty="0">
                <a:latin typeface="Georgia" pitchFamily="18" charset="0"/>
              </a:endParaRPr>
            </a:p>
          </p:txBody>
        </p:sp>
        <p:grpSp>
          <p:nvGrpSpPr>
            <p:cNvPr id="2" name="Organization Chart 5"/>
            <p:cNvGrpSpPr>
              <a:grpSpLocks noChangeAspect="1"/>
            </p:cNvGrpSpPr>
            <p:nvPr/>
          </p:nvGrpSpPr>
          <p:grpSpPr bwMode="auto">
            <a:xfrm>
              <a:off x="1593886" y="469432"/>
              <a:ext cx="2147483647" cy="2147483647"/>
              <a:chOff x="4468" y="845"/>
              <a:chExt cx="8328711" cy="3052582"/>
            </a:xfrm>
          </p:grpSpPr>
          <p:graphicFrame>
            <p:nvGraphicFramePr>
              <p:cNvPr id="4" name="رسم تخطيطي 3"/>
              <p:cNvGraphicFramePr/>
              <p:nvPr/>
            </p:nvGraphicFramePr>
            <p:xfrm>
              <a:off x="857185" y="1051753"/>
              <a:ext cx="7475994" cy="200167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3" name="Picture 11" descr="memorymodule"/>
              <p:cNvSpPr>
                <a:spLocks noChangeAspect="1" noChangeArrowheads="1"/>
              </p:cNvSpPr>
              <p:nvPr/>
            </p:nvSpPr>
            <p:spPr bwMode="auto">
              <a:xfrm>
                <a:off x="4468" y="845"/>
                <a:ext cx="817" cy="5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</p:grp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107504" y="2951758"/>
              <a:ext cx="4356100" cy="2492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225425" indent="-225425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indent="0" eaLnBrk="1" hangingPunct="1">
                <a:buClr>
                  <a:srgbClr val="7B1717"/>
                </a:buClr>
              </a:pPr>
              <a:endParaRPr lang="ar-SA" sz="2200" dirty="0">
                <a:latin typeface="Georgia" pitchFamily="18" charset="0"/>
              </a:endParaRPr>
            </a:p>
            <a:p>
              <a:pPr eaLnBrk="1" hangingPunct="1">
                <a:buClr>
                  <a:srgbClr val="7B1717"/>
                </a:buClr>
                <a:buFontTx/>
                <a:buAutoNum type="arabicPeriod"/>
              </a:pPr>
              <a:r>
                <a:rPr lang="ar-SA" sz="2000" b="1" dirty="0">
                  <a:latin typeface="+mn-lt"/>
                  <a:cs typeface="+mn-cs"/>
                </a:rPr>
                <a:t> لا تفقد محتوياتها عند إيقاف تشغيل </a:t>
              </a:r>
              <a:r>
                <a:rPr lang="ar-SA" sz="2000" b="1" dirty="0" smtClean="0">
                  <a:latin typeface="+mn-lt"/>
                  <a:cs typeface="+mn-cs"/>
                </a:rPr>
                <a:t>الجهاز</a:t>
              </a:r>
              <a:endParaRPr lang="ar-SA" sz="2000" b="1" dirty="0">
                <a:latin typeface="+mn-lt"/>
                <a:cs typeface="+mn-cs"/>
              </a:endParaRPr>
            </a:p>
            <a:p>
              <a:pPr eaLnBrk="1" hangingPunct="1">
                <a:buClr>
                  <a:srgbClr val="7B1717"/>
                </a:buClr>
                <a:buFontTx/>
                <a:buAutoNum type="arabicPeriod"/>
              </a:pPr>
              <a:r>
                <a:rPr lang="ar-SA" sz="2000" b="1" dirty="0">
                  <a:latin typeface="+mn-lt"/>
                  <a:cs typeface="+mn-cs"/>
                </a:rPr>
                <a:t> تحتفظ بالبيانات الأساسية التي يحتاجها الجهاز لبدء التشغيل والغير قابلة </a:t>
              </a:r>
              <a:r>
                <a:rPr lang="ar-SA" sz="2000" b="1" dirty="0" err="1">
                  <a:latin typeface="+mn-lt"/>
                  <a:cs typeface="+mn-cs"/>
                </a:rPr>
                <a:t>للتغييرمثل</a:t>
              </a:r>
              <a:r>
                <a:rPr lang="ar-SA" sz="2000" b="1" dirty="0">
                  <a:latin typeface="+mn-lt"/>
                  <a:cs typeface="+mn-cs"/>
                </a:rPr>
                <a:t> (معلومات وحدات الإدخال والإخراج المتصلة بالجهاز و ملفات نظام التشغيل.</a:t>
              </a:r>
            </a:p>
            <a:p>
              <a:pPr eaLnBrk="1" hangingPunct="1">
                <a:buClr>
                  <a:srgbClr val="7B1717"/>
                </a:buClr>
                <a:buFontTx/>
                <a:buAutoNum type="arabicPeriod"/>
              </a:pPr>
              <a:r>
                <a:rPr lang="ar-SA" sz="2000" b="1" dirty="0">
                  <a:latin typeface="+mn-lt"/>
                  <a:cs typeface="+mn-cs"/>
                </a:rPr>
                <a:t> </a:t>
              </a:r>
              <a:r>
                <a:rPr lang="ar-SA" sz="2000" b="1" dirty="0" smtClean="0">
                  <a:latin typeface="+mn-lt"/>
                  <a:cs typeface="+mn-cs"/>
                </a:rPr>
                <a:t>لا يمكن </a:t>
              </a:r>
              <a:r>
                <a:rPr lang="ar-SA" sz="2000" b="1" dirty="0">
                  <a:latin typeface="+mn-lt"/>
                  <a:cs typeface="+mn-cs"/>
                </a:rPr>
                <a:t>تعديل بياناتها إلا من قبل مبرمجين متخصصين.</a:t>
              </a:r>
              <a:endParaRPr lang="en-US" sz="2000" b="1" dirty="0">
                <a:latin typeface="+mn-lt"/>
                <a:cs typeface="+mn-cs"/>
              </a:endParaRPr>
            </a:p>
          </p:txBody>
        </p:sp>
      </p:grpSp>
      <p:grpSp>
        <p:nvGrpSpPr>
          <p:cNvPr id="8" name="Organization Chart 5"/>
          <p:cNvGrpSpPr>
            <a:grpSpLocks noChangeAspect="1"/>
          </p:cNvGrpSpPr>
          <p:nvPr/>
        </p:nvGrpSpPr>
        <p:grpSpPr bwMode="auto">
          <a:xfrm>
            <a:off x="480382" y="509588"/>
            <a:ext cx="8229600" cy="2203450"/>
            <a:chOff x="288" y="606"/>
            <a:chExt cx="5184" cy="1388"/>
          </a:xfrm>
        </p:grpSpPr>
        <p:graphicFrame>
          <p:nvGraphicFramePr>
            <p:cNvPr id="10" name="رسم تخطيطي 9"/>
            <p:cNvGraphicFramePr/>
            <p:nvPr>
              <p:extLst>
                <p:ext uri="{D42A27DB-BD31-4B8C-83A1-F6EECF244321}">
                  <p14:modId xmlns:p14="http://schemas.microsoft.com/office/powerpoint/2010/main" val="721529880"/>
                </p:ext>
              </p:extLst>
            </p:nvPr>
          </p:nvGraphicFramePr>
          <p:xfrm>
            <a:off x="288" y="606"/>
            <a:ext cx="5184" cy="13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9" name="Picture 11" descr="memorymodule">
              <a:hlinkClick r:id="rId13"/>
            </p:cNvPr>
            <p:cNvSpPr>
              <a:spLocks noChangeAspect="1" noChangeArrowheads="1"/>
            </p:cNvSpPr>
            <p:nvPr/>
          </p:nvSpPr>
          <p:spPr bwMode="auto">
            <a:xfrm>
              <a:off x="4468" y="845"/>
              <a:ext cx="817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5566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0"/>
          <p:cNvSpPr>
            <a:spLocks noChangeArrowheads="1"/>
          </p:cNvSpPr>
          <p:nvPr/>
        </p:nvSpPr>
        <p:spPr bwMode="auto">
          <a:xfrm>
            <a:off x="6545934" y="1642978"/>
            <a:ext cx="2166937" cy="220724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ar-SA" sz="3200" dirty="0">
                <a:solidFill>
                  <a:schemeClr val="tx2"/>
                </a:solidFill>
              </a:rPr>
              <a:t>وحدات الادخال والاخراج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Oval 11"/>
          <p:cNvSpPr>
            <a:spLocks noChangeArrowheads="1"/>
          </p:cNvSpPr>
          <p:nvPr/>
        </p:nvSpPr>
        <p:spPr bwMode="auto">
          <a:xfrm>
            <a:off x="4510737" y="2397909"/>
            <a:ext cx="2166937" cy="220724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ar-SA" sz="3200" dirty="0">
                <a:solidFill>
                  <a:schemeClr val="tx2"/>
                </a:solidFill>
              </a:rPr>
              <a:t>وحدة المعالجة المركزية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683568" y="4444276"/>
            <a:ext cx="2166938" cy="186100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ar-SA" sz="4000" dirty="0" smtClean="0">
                <a:solidFill>
                  <a:schemeClr val="bg1"/>
                </a:solidFill>
              </a:rPr>
              <a:t>وحدات التخزين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2483768" y="3356992"/>
            <a:ext cx="2166938" cy="186100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ar-SA" sz="4000" dirty="0">
                <a:solidFill>
                  <a:schemeClr val="tx2"/>
                </a:solidFill>
              </a:rPr>
              <a:t>وحدة الذاكرة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732690" y="657562"/>
            <a:ext cx="50580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أنواع المكونات المادية للحاسب </a:t>
            </a:r>
          </a:p>
        </p:txBody>
      </p:sp>
    </p:spTree>
    <p:extLst>
      <p:ext uri="{BB962C8B-B14F-4D97-AF65-F5344CB8AC3E}">
        <p14:creationId xmlns:p14="http://schemas.microsoft.com/office/powerpoint/2010/main" val="16499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539552" y="1556792"/>
            <a:ext cx="7848872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YE" sz="2800" b="1" dirty="0"/>
              <a:t>تستخدم </a:t>
            </a:r>
            <a:r>
              <a:rPr lang="ar-SA" sz="2800" b="1" dirty="0"/>
              <a:t>وحدات </a:t>
            </a:r>
            <a:r>
              <a:rPr lang="ar-YE" sz="2800" b="1" dirty="0"/>
              <a:t>لتخزين </a:t>
            </a:r>
            <a:r>
              <a:rPr lang="ar-SA" sz="2800" b="1" dirty="0"/>
              <a:t>لحفظ </a:t>
            </a:r>
            <a:r>
              <a:rPr lang="ar-YE" sz="2800" b="1" dirty="0"/>
              <a:t>البيانات </a:t>
            </a:r>
            <a:r>
              <a:rPr lang="ar-SA" sz="2800" b="1" dirty="0"/>
              <a:t>بصورة دائمة وذلك بناء على</a:t>
            </a:r>
          </a:p>
          <a:p>
            <a:pPr algn="just"/>
            <a:r>
              <a:rPr lang="ar-SA" sz="2800" b="1" dirty="0"/>
              <a:t> طلب المستخدم لنقل البيانات من الذاكرة العشوائية لوحدة التخزين المعنية ، ولا يتم حذفها إلا بناء على طلبه </a:t>
            </a:r>
            <a:r>
              <a:rPr lang="ar-SA" sz="2800" b="1" dirty="0" smtClean="0"/>
              <a:t>كذلك </a:t>
            </a:r>
            <a:r>
              <a:rPr lang="ar-SA" sz="2800" b="1" dirty="0"/>
              <a:t>، وتمكن المستخدم من </a:t>
            </a:r>
            <a:r>
              <a:rPr lang="ar-YE" sz="2800" b="1" dirty="0"/>
              <a:t>استرجاعها</a:t>
            </a:r>
            <a:r>
              <a:rPr lang="ar-SA" sz="2800" b="1" dirty="0"/>
              <a:t> والعمل عليها في أي وقت وعلى أي جهاز حاسب </a:t>
            </a:r>
            <a:r>
              <a:rPr lang="ar-SA" sz="2800" b="1" dirty="0" err="1" smtClean="0"/>
              <a:t>آخر،ولا</a:t>
            </a:r>
            <a:r>
              <a:rPr lang="ar-SA" sz="2800" b="1" dirty="0" smtClean="0"/>
              <a:t> </a:t>
            </a:r>
            <a:r>
              <a:rPr lang="ar-SA" sz="2800" b="1" dirty="0"/>
              <a:t>تتأثر هذه الوحدات بانقطاع التيار الكهربائي </a:t>
            </a:r>
            <a:r>
              <a:rPr lang="ar-SA" sz="2800" b="1" dirty="0" smtClean="0"/>
              <a:t>عنها .</a:t>
            </a:r>
            <a:endParaRPr lang="ar-SA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732690" y="657562"/>
            <a:ext cx="50580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وحدات التخزين</a:t>
            </a:r>
            <a:endParaRPr lang="ar-SA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188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4221162"/>
            <a:ext cx="2520776" cy="2075439"/>
          </a:xfrm>
          <a:prstGeom prst="rect">
            <a:avLst/>
          </a:prstGeom>
          <a:noFill/>
        </p:spPr>
      </p:pic>
      <p:pic>
        <p:nvPicPr>
          <p:cNvPr id="10247" name="Picture 7" descr="HD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4221163"/>
            <a:ext cx="2835275" cy="1884362"/>
          </a:xfrm>
          <a:prstGeom prst="rect">
            <a:avLst/>
          </a:prstGeom>
          <a:noFill/>
        </p:spPr>
      </p:pic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1619672" y="1412776"/>
            <a:ext cx="6553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/>
            <a:r>
              <a:rPr lang="ar-SA" b="1" dirty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ar-YE" b="1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ar-SA" sz="2800" b="1" dirty="0"/>
              <a:t>هو قرص معدني ممغنط مثبت داخل صندوق الجهاز لذلك يستخدم في عملية التخزين الداخلي، وتقاس سعته بـ</a:t>
            </a:r>
            <a:r>
              <a:rPr lang="ar-YE" sz="2800" b="1" dirty="0"/>
              <a:t>(</a:t>
            </a:r>
            <a:r>
              <a:rPr lang="ar-SA" sz="2800" b="1" dirty="0"/>
              <a:t>ال</a:t>
            </a:r>
            <a:r>
              <a:rPr lang="ar-YE" sz="2800" b="1" dirty="0"/>
              <a:t>جيجابايت)، </a:t>
            </a:r>
            <a:r>
              <a:rPr lang="ar-SA" sz="2800" b="1" dirty="0"/>
              <a:t>حيث يمكن تخزين آلاف المجلدات على  قرص من هذه الأقراص ، وهي تختلف من حيث القدرة التخزينية</a:t>
            </a:r>
            <a:r>
              <a:rPr lang="ar-YE" sz="2800" b="1" dirty="0"/>
              <a:t> والسرعة</a:t>
            </a:r>
            <a:r>
              <a:rPr lang="ar-SA" sz="2800" b="1" dirty="0"/>
              <a:t> </a:t>
            </a:r>
            <a:r>
              <a:rPr lang="ar-YE" sz="2800" b="1" dirty="0"/>
              <a:t>والتكلفة المادية</a:t>
            </a:r>
            <a:r>
              <a:rPr lang="ar-SA" sz="2800" b="1" dirty="0"/>
              <a:t> والشركة  المصنعة </a:t>
            </a:r>
            <a:r>
              <a:rPr lang="ar-YE" b="1" dirty="0"/>
              <a:t>.</a:t>
            </a:r>
            <a:endParaRPr lang="ar-SA" b="1" dirty="0"/>
          </a:p>
        </p:txBody>
      </p:sp>
      <p:sp>
        <p:nvSpPr>
          <p:cNvPr id="3" name="مستطيل 2"/>
          <p:cNvSpPr/>
          <p:nvPr/>
        </p:nvSpPr>
        <p:spPr>
          <a:xfrm>
            <a:off x="1957286" y="548680"/>
            <a:ext cx="51571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YE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القرص الصلب </a:t>
            </a:r>
            <a:r>
              <a:rPr lang="ar-YE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(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Hard Disk</a:t>
            </a:r>
            <a:r>
              <a:rPr lang="ar-YE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)</a:t>
            </a:r>
            <a:r>
              <a:rPr lang="ar-S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</a:t>
            </a:r>
            <a:endParaRPr lang="ar-SA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818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74674" y="332656"/>
            <a:ext cx="8569325" cy="1512168"/>
          </a:xfrm>
          <a:prstGeom prst="rect">
            <a:avLst/>
          </a:prstGeom>
          <a:noFill/>
          <a:ln/>
        </p:spPr>
        <p:txBody>
          <a:bodyPr vert="horz" lIns="91440" tIns="45720" rIns="91440" bIns="45720" rtlCol="1" anchor="ctr">
            <a:normAutofit/>
          </a:bodyPr>
          <a:lstStyle>
            <a:defPPr>
              <a:defRPr lang="ar-SA"/>
            </a:defPPr>
            <a:lvl1pPr>
              <a:spcBef>
                <a:spcPct val="0"/>
              </a:spcBef>
              <a:buNone/>
              <a:defRPr sz="36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defRPr>
            </a:lvl1pPr>
          </a:lstStyle>
          <a:p>
            <a:pPr algn="ctr"/>
            <a:r>
              <a:rPr lang="ar-YE" dirty="0"/>
              <a:t>القرص</a:t>
            </a:r>
            <a:r>
              <a:rPr lang="ar-SA" dirty="0"/>
              <a:t> </a:t>
            </a:r>
            <a:r>
              <a:rPr lang="ar-YE" dirty="0"/>
              <a:t>المرن (</a:t>
            </a:r>
            <a:r>
              <a:rPr lang="en-US" dirty="0"/>
              <a:t>Floppy Disk</a:t>
            </a:r>
            <a:r>
              <a:rPr lang="ar-YE" dirty="0"/>
              <a:t>)</a:t>
            </a:r>
            <a:r>
              <a:rPr lang="ar-SA" dirty="0"/>
              <a:t/>
            </a:r>
            <a:br>
              <a:rPr lang="ar-SA" dirty="0"/>
            </a:br>
            <a:endParaRPr lang="en-US" dirty="0"/>
          </a:p>
        </p:txBody>
      </p:sp>
      <p:pic>
        <p:nvPicPr>
          <p:cNvPr id="4" name="Picture 5" descr="1inchfloppywithflop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674" y="3789040"/>
            <a:ext cx="3673152" cy="2314575"/>
          </a:xfrm>
          <a:prstGeom prst="rect">
            <a:avLst/>
          </a:prstGeom>
          <a:noFill/>
        </p:spPr>
      </p:pic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1619248" y="1298084"/>
            <a:ext cx="64801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/>
            <a:r>
              <a:rPr lang="ar-SA" sz="2800" b="1" dirty="0"/>
              <a:t>هو</a:t>
            </a:r>
            <a:r>
              <a:rPr lang="ar-YE" sz="2800" b="1" dirty="0"/>
              <a:t>قرص </a:t>
            </a:r>
            <a:r>
              <a:rPr lang="ar-SA" sz="2800" b="1" dirty="0"/>
              <a:t>بلاستيكي </a:t>
            </a:r>
            <a:r>
              <a:rPr lang="ar-YE" sz="2800" b="1" dirty="0"/>
              <a:t>م</a:t>
            </a:r>
            <a:r>
              <a:rPr lang="ar-SA" sz="2800" b="1" dirty="0"/>
              <a:t>م</a:t>
            </a:r>
            <a:r>
              <a:rPr lang="ar-YE" sz="2800" b="1" dirty="0" err="1"/>
              <a:t>غنط</a:t>
            </a:r>
            <a:r>
              <a:rPr lang="ar-SA" sz="2800" b="1" dirty="0"/>
              <a:t> يوضع داخل مشغل خاص مثبت بصندوق الجهاز ،و</a:t>
            </a:r>
            <a:r>
              <a:rPr lang="ar-YE" sz="2800" b="1" dirty="0"/>
              <a:t>يقاس حجمه بوحدة البوصة </a:t>
            </a:r>
            <a:r>
              <a:rPr lang="ar-YE" sz="2800" b="1" dirty="0" smtClean="0"/>
              <a:t>و</a:t>
            </a:r>
            <a:r>
              <a:rPr lang="ar-SA" sz="2800" b="1" dirty="0"/>
              <a:t>تعد </a:t>
            </a:r>
            <a:r>
              <a:rPr lang="ar-YE" sz="2800" b="1" dirty="0"/>
              <a:t>سع</a:t>
            </a:r>
            <a:r>
              <a:rPr lang="ar-SA" sz="2800" b="1" dirty="0"/>
              <a:t>ته</a:t>
            </a:r>
            <a:r>
              <a:rPr lang="ar-YE" sz="2800" b="1" dirty="0"/>
              <a:t> </a:t>
            </a:r>
            <a:r>
              <a:rPr lang="ar-SA" sz="2800" b="1" dirty="0"/>
              <a:t>التخزينية </a:t>
            </a:r>
            <a:r>
              <a:rPr lang="ar-YE" sz="2800" b="1" dirty="0"/>
              <a:t>صغيرة </a:t>
            </a:r>
            <a:r>
              <a:rPr lang="ar-YE" sz="2800" b="1" dirty="0" smtClean="0"/>
              <a:t>نسبياً</a:t>
            </a:r>
            <a:r>
              <a:rPr lang="ar-SA" sz="2800" b="1" dirty="0" smtClean="0"/>
              <a:t> </a:t>
            </a:r>
            <a:r>
              <a:rPr lang="ar-YE" sz="2800" b="1" dirty="0" smtClean="0"/>
              <a:t>، </a:t>
            </a:r>
            <a:r>
              <a:rPr lang="ar-YE" sz="2800" b="1" dirty="0"/>
              <a:t>و</a:t>
            </a:r>
            <a:r>
              <a:rPr lang="ar-SA" sz="2800" b="1" dirty="0"/>
              <a:t>يمتاز</a:t>
            </a:r>
            <a:r>
              <a:rPr lang="ar-YE" sz="2800" b="1" dirty="0"/>
              <a:t> </a:t>
            </a:r>
            <a:r>
              <a:rPr lang="ar-SA" sz="2800" b="1" dirty="0"/>
              <a:t>بصغر الحجم وقلة ال</a:t>
            </a:r>
            <a:r>
              <a:rPr lang="ar-YE" sz="2800" b="1" dirty="0"/>
              <a:t>تكلفة </a:t>
            </a:r>
            <a:r>
              <a:rPr lang="ar-SA" sz="2800" b="1" dirty="0"/>
              <a:t>ال</a:t>
            </a:r>
            <a:r>
              <a:rPr lang="ar-YE" sz="2800" b="1" dirty="0"/>
              <a:t>مادية</a:t>
            </a:r>
            <a:r>
              <a:rPr lang="ar-SA" sz="2800" b="1" dirty="0"/>
              <a:t> وخفة الوزن ، وتتوفر مشغلاته على معظم أجهزة الحاسب</a:t>
            </a:r>
            <a:r>
              <a:rPr lang="ar-YE" sz="2800" b="1" dirty="0"/>
              <a:t>.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385901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108520" y="165245"/>
            <a:ext cx="8569325" cy="1512168"/>
          </a:xfrm>
          <a:prstGeom prst="rect">
            <a:avLst/>
          </a:prstGeom>
          <a:noFill/>
          <a:ln/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PT Bold Heading" pitchFamily="2" charset="-78"/>
              </a:rPr>
              <a:t>الاقراص الضوئية(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PT Bold Heading" pitchFamily="2" charset="-78"/>
              </a:rPr>
              <a:t>(Optical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PT Bold Heading" pitchFamily="2" charset="-78"/>
              </a:rPr>
              <a:t>Disk</a:t>
            </a:r>
            <a:r>
              <a:rPr lang="ar-SA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ar-SA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Picture 6" descr="cdr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505" y="3965399"/>
            <a:ext cx="1620863" cy="1225355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189" y="3718053"/>
            <a:ext cx="1500498" cy="150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942093" y="1239031"/>
            <a:ext cx="79324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YE" b="1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ar-SA" sz="2800" b="1" dirty="0"/>
              <a:t>هو قرص </a:t>
            </a:r>
            <a:r>
              <a:rPr lang="ar-YE" sz="2800" b="1" dirty="0"/>
              <a:t>مكون من مادة عاكسة للضوء</a:t>
            </a:r>
            <a:r>
              <a:rPr lang="ar-SA" sz="2800" b="1" dirty="0"/>
              <a:t>يوضع داخل مشغل خاص مثبت بصندوق </a:t>
            </a:r>
            <a:r>
              <a:rPr lang="ar-SA" sz="2800" b="1" dirty="0" smtClean="0"/>
              <a:t>الجهاز. </a:t>
            </a:r>
            <a:endParaRPr lang="ar-SA" sz="2800" b="1" dirty="0"/>
          </a:p>
          <a:p>
            <a:pPr algn="just"/>
            <a:endParaRPr lang="ar-SA" sz="2800" b="1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ar-SA" sz="2800" b="1" dirty="0" smtClean="0"/>
              <a:t>والتخزين </a:t>
            </a:r>
            <a:r>
              <a:rPr lang="ar-SA" sz="2800" b="1" dirty="0"/>
              <a:t>على </a:t>
            </a:r>
            <a:r>
              <a:rPr lang="ar-SA" sz="2800" b="1" dirty="0" smtClean="0"/>
              <a:t>هذا القرص </a:t>
            </a:r>
            <a:r>
              <a:rPr lang="ar-SA" sz="2800" b="1" dirty="0"/>
              <a:t>بواسطة </a:t>
            </a:r>
            <a:r>
              <a:rPr lang="ar-YE" sz="2800" b="1" dirty="0"/>
              <a:t>أشع</a:t>
            </a:r>
            <a:r>
              <a:rPr lang="ar-SA" sz="2800" b="1" dirty="0"/>
              <a:t>ة ا</a:t>
            </a:r>
            <a:r>
              <a:rPr lang="ar-YE" sz="2800" b="1" dirty="0"/>
              <a:t>لليزر</a:t>
            </a:r>
            <a:r>
              <a:rPr lang="ar-SA" sz="2800" b="1" dirty="0"/>
              <a:t>، </a:t>
            </a:r>
            <a:r>
              <a:rPr lang="ar-YE" sz="2800" b="1" dirty="0"/>
              <a:t>و</a:t>
            </a:r>
            <a:r>
              <a:rPr lang="ar-SA" sz="2800" b="1" dirty="0"/>
              <a:t>يمتاز</a:t>
            </a:r>
            <a:r>
              <a:rPr lang="ar-YE" sz="2800" b="1" dirty="0"/>
              <a:t> </a:t>
            </a:r>
            <a:r>
              <a:rPr lang="ar-SA" sz="2800" b="1" dirty="0"/>
              <a:t>بصغر الحجم وقلة ال</a:t>
            </a:r>
            <a:r>
              <a:rPr lang="ar-YE" sz="2800" b="1" dirty="0"/>
              <a:t>تكلفة </a:t>
            </a:r>
            <a:r>
              <a:rPr lang="ar-SA" sz="2800" b="1" dirty="0"/>
              <a:t>ال</a:t>
            </a:r>
            <a:r>
              <a:rPr lang="ar-YE" sz="2800" b="1" dirty="0"/>
              <a:t>مادية</a:t>
            </a:r>
            <a:r>
              <a:rPr lang="ar-SA" sz="2800" b="1" dirty="0"/>
              <a:t> وخفة الوزن ،وتتوفر مشغلاته على معظم أجهزة الحاسب.</a:t>
            </a:r>
          </a:p>
        </p:txBody>
      </p:sp>
      <p:sp>
        <p:nvSpPr>
          <p:cNvPr id="6" name="TextBox 30"/>
          <p:cNvSpPr txBox="1">
            <a:spLocks noChangeArrowheads="1"/>
          </p:cNvSpPr>
          <p:nvPr/>
        </p:nvSpPr>
        <p:spPr bwMode="auto">
          <a:xfrm>
            <a:off x="467543" y="5218551"/>
            <a:ext cx="840701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rtl="1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rtl="1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rtl="1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rtl="1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rtl="1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dirty="0">
                <a:solidFill>
                  <a:srgbClr val="C00000"/>
                </a:solidFill>
              </a:rPr>
              <a:t>ملاحظة: </a:t>
            </a:r>
            <a:r>
              <a:rPr lang="ar-SA" b="0" dirty="0"/>
              <a:t>يطلق اسم الأقراص الضوئية على كل من الأقراص الرقمية و الأقراص المدمجة و </a:t>
            </a:r>
            <a:r>
              <a:rPr lang="ar-SA" b="0" dirty="0" smtClean="0"/>
              <a:t>ذلك لأنها </a:t>
            </a:r>
            <a:r>
              <a:rPr lang="ar-SA" b="0" dirty="0"/>
              <a:t>تستخدم تقنية الليزر في تخزين البيانات.</a:t>
            </a:r>
            <a:endParaRPr lang="en-US" b="0" dirty="0"/>
          </a:p>
          <a:p>
            <a:pPr algn="r" eaLnBrk="1" hangingPunct="1"/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15375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07504" y="1052736"/>
            <a:ext cx="8855075" cy="59753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ar-SA" sz="2800" b="1" dirty="0" smtClean="0"/>
              <a:t>يكون </a:t>
            </a:r>
            <a:r>
              <a:rPr lang="ar-SA" sz="2800" b="1" dirty="0"/>
              <a:t>المشغل عادة للقراءة فقط أو التخزين لمرة واحدة مع وجود بعض المشغلات والأقراص القابلة للقراءة والكتابة لمرات </a:t>
            </a:r>
            <a:r>
              <a:rPr lang="ar-SA" sz="2800" b="1" dirty="0" smtClean="0"/>
              <a:t>عدة</a:t>
            </a:r>
          </a:p>
          <a:p>
            <a:pPr marL="0" indent="0" algn="just">
              <a:buNone/>
            </a:pPr>
            <a:endParaRPr lang="ar-SA" sz="2800" b="1" dirty="0"/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(CD-R Drive)</a:t>
            </a:r>
            <a:r>
              <a:rPr lang="ar-SA" sz="2400" b="1" dirty="0">
                <a:solidFill>
                  <a:srgbClr val="002060"/>
                </a:solidFill>
              </a:rPr>
              <a:t>مشغلات أقراص الليزر للقراءة فقط</a:t>
            </a:r>
            <a:endParaRPr lang="en-US" sz="24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ar-SA" sz="2400" b="1" dirty="0"/>
              <a:t>تعيد قراءة اجزاء الليزر </a:t>
            </a:r>
            <a:r>
              <a:rPr lang="ar-SA" sz="2400" b="1" dirty="0" err="1"/>
              <a:t>المقروئه</a:t>
            </a:r>
            <a:r>
              <a:rPr lang="ar-SA" sz="2400" b="1" dirty="0"/>
              <a:t> فقط ولا يمكنها اعادة </a:t>
            </a:r>
            <a:r>
              <a:rPr lang="ar-SA" sz="2400" b="1" dirty="0" err="1"/>
              <a:t>الكتابه</a:t>
            </a:r>
            <a:r>
              <a:rPr lang="ar-SA" sz="2400" b="1" dirty="0"/>
              <a:t> او التخزين على الأقراص.</a:t>
            </a:r>
          </a:p>
          <a:p>
            <a:pPr>
              <a:lnSpc>
                <a:spcPct val="90000"/>
              </a:lnSpc>
              <a:buFontTx/>
              <a:buNone/>
            </a:pPr>
            <a:endParaRPr lang="ar-SA" sz="2400" b="1" dirty="0"/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CD-RW Drive)</a:t>
            </a:r>
            <a:r>
              <a:rPr lang="ar-SA" sz="2400" b="1" dirty="0">
                <a:solidFill>
                  <a:srgbClr val="002060"/>
                </a:solidFill>
              </a:rPr>
              <a:t> )مشغلات أقراص الليزر للقراءة والكتابة</a:t>
            </a:r>
            <a:endParaRPr lang="en-US" sz="24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ar-SA" sz="2400" b="1" dirty="0"/>
              <a:t>يمكنها اعادة </a:t>
            </a:r>
            <a:r>
              <a:rPr lang="ar-SA" sz="2400" b="1" dirty="0" err="1"/>
              <a:t>الكتابه</a:t>
            </a:r>
            <a:r>
              <a:rPr lang="ar-SA" sz="2400" b="1" dirty="0"/>
              <a:t> والتخزين على هذه الأقراص.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(DVD-RW Drive) </a:t>
            </a:r>
            <a:r>
              <a:rPr lang="ar-SA" sz="2400" b="1" dirty="0">
                <a:solidFill>
                  <a:srgbClr val="002060"/>
                </a:solidFill>
              </a:rPr>
              <a:t>مشغلات أقراص الفيديو الرقمي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ar-SA" sz="2400" b="1" dirty="0" smtClean="0"/>
              <a:t> </a:t>
            </a:r>
            <a:r>
              <a:rPr lang="ar-SA" sz="2400" b="1" dirty="0"/>
              <a:t>تستخدم في تخزين أفلام الفيديو وغيرها من البيانات التي تحتاج الى سعات تخزين كبيره </a:t>
            </a:r>
            <a:r>
              <a:rPr lang="ar-SA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20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107639" y="165245"/>
            <a:ext cx="8569325" cy="1512168"/>
          </a:xfrm>
          <a:prstGeom prst="rect">
            <a:avLst/>
          </a:prstGeom>
          <a:noFill/>
          <a:ln/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PT Bold Heading" pitchFamily="2" charset="-78"/>
              </a:rPr>
              <a:t>الاقراص الضوئية(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PT Bold Heading" pitchFamily="2" charset="-78"/>
              </a:rPr>
              <a:t>(Optical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PT Bold Heading" pitchFamily="2" charset="-78"/>
              </a:rPr>
              <a:t>Disk</a:t>
            </a:r>
            <a:r>
              <a:rPr lang="ar-SA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ar-SA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50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74675" y="332656"/>
            <a:ext cx="8569325" cy="1512168"/>
          </a:xfrm>
          <a:prstGeom prst="rect">
            <a:avLst/>
          </a:prstGeom>
          <a:noFill/>
          <a:ln/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PT Bold Heading" pitchFamily="2" charset="-78"/>
              </a:rPr>
              <a:t>الذاكرة </a:t>
            </a:r>
            <a:r>
              <a:rPr lang="ar-SA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PT Bold Heading" pitchFamily="2" charset="-78"/>
              </a:rPr>
              <a:t>الضوئية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PT Bold Heading" pitchFamily="2" charset="-78"/>
              </a:rPr>
              <a:t>Flash Memory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41325"/>
            <a:ext cx="2466975" cy="235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1366837" y="1700213"/>
            <a:ext cx="6985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/>
            <a:r>
              <a:rPr lang="ar-SA" b="1" dirty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ar-SA" sz="2800" b="1" dirty="0"/>
              <a:t>وهي وحدة تخزين صغيرة الحجم ويتم توصيلها مع جهاز الحاسب من خلال منافذ (</a:t>
            </a:r>
            <a:r>
              <a:rPr lang="en-US" sz="2800" b="1" dirty="0"/>
              <a:t>USB</a:t>
            </a:r>
            <a:r>
              <a:rPr lang="ar-SA" sz="2800" b="1" dirty="0"/>
              <a:t>) ولا تحتاج لمحرك خاص كون معظم أجهزة الحاسب تحمل أكثر من منفذ (</a:t>
            </a:r>
            <a:r>
              <a:rPr lang="en-US" sz="2800" b="1" dirty="0"/>
              <a:t>USB</a:t>
            </a:r>
            <a:r>
              <a:rPr lang="ar-SA" sz="2800" b="1" dirty="0"/>
              <a:t>) ، وتتزايد سعتها التخزينية لتصل إلى التيرابايت .</a:t>
            </a:r>
          </a:p>
        </p:txBody>
      </p:sp>
    </p:spTree>
    <p:extLst>
      <p:ext uri="{BB962C8B-B14F-4D97-AF65-F5344CB8AC3E}">
        <p14:creationId xmlns:p14="http://schemas.microsoft.com/office/powerpoint/2010/main" val="136408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2"/>
          <p:cNvSpPr txBox="1">
            <a:spLocks noChangeArrowheads="1"/>
          </p:cNvSpPr>
          <p:nvPr/>
        </p:nvSpPr>
        <p:spPr bwMode="auto">
          <a:xfrm>
            <a:off x="1619672" y="1484784"/>
            <a:ext cx="73084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/>
            <a:endParaRPr lang="ar-SA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r>
              <a:rPr lang="ar-SA" sz="2800" b="1" dirty="0" smtClean="0">
                <a:latin typeface="Calibri" pitchFamily="34" charset="0"/>
              </a:rPr>
              <a:t>تقوم  </a:t>
            </a:r>
            <a:r>
              <a:rPr lang="ar-SA" sz="2800" b="1" dirty="0">
                <a:latin typeface="Calibri" pitchFamily="34" charset="0"/>
              </a:rPr>
              <a:t>بتحويل الاشارات الصوتية الى موجات صوتيه يمكن سماعها من قبل المستخدم</a:t>
            </a:r>
          </a:p>
          <a:p>
            <a:pPr marL="342900" indent="-342900" algn="r"/>
            <a:endParaRPr lang="en-GB" sz="2000" dirty="0">
              <a:solidFill>
                <a:srgbClr val="000099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843" y="2996952"/>
            <a:ext cx="2808312" cy="259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444" y="2996952"/>
            <a:ext cx="2538474" cy="253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1354629" y="467619"/>
            <a:ext cx="54590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وحدات الاخراج(السماعات)</a:t>
            </a:r>
            <a:endParaRPr lang="ar-SA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461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536" y="188045"/>
            <a:ext cx="8569325" cy="1512168"/>
          </a:xfrm>
          <a:prstGeom prst="rect">
            <a:avLst/>
          </a:prstGeom>
          <a:noFill/>
          <a:ln/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PT Bold Heading" pitchFamily="2" charset="-78"/>
              </a:rPr>
              <a:t>الأقراص الصلبة </a:t>
            </a:r>
            <a:r>
              <a:rPr lang="ar-S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PT Bold Heading" pitchFamily="2" charset="-78"/>
              </a:rPr>
              <a:t>الخارجية</a:t>
            </a:r>
            <a:endParaRPr lang="en-US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PT Bold Heading" pitchFamily="2" charset="-78"/>
            </a:endParaRP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1547664" y="1988840"/>
            <a:ext cx="66976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b="1" dirty="0" smtClean="0">
                <a:solidFill>
                  <a:srgbClr val="00B0F0"/>
                </a:solidFill>
                <a:latin typeface="Calibri" pitchFamily="34" charset="0"/>
              </a:rPr>
              <a:t>  </a:t>
            </a:r>
            <a:r>
              <a:rPr lang="ar-SA" sz="2800" b="1" dirty="0">
                <a:latin typeface="+mn-lt"/>
                <a:cs typeface="+mn-cs"/>
              </a:rPr>
              <a:t>وهي تشب</a:t>
            </a:r>
            <a:r>
              <a:rPr lang="ar-YE" sz="2800" b="1" dirty="0">
                <a:latin typeface="+mn-lt"/>
                <a:cs typeface="+mn-cs"/>
              </a:rPr>
              <a:t>ه </a:t>
            </a:r>
            <a:r>
              <a:rPr lang="ar-SA" sz="2800" b="1" dirty="0">
                <a:latin typeface="+mn-lt"/>
                <a:cs typeface="+mn-cs"/>
              </a:rPr>
              <a:t>من حيث الشكل والتصميم والحجم والقدرة التخزينية الأقراص المثبتة في الجهاز مع إمكانية توصيلها بالجهاز عبر منفذ (</a:t>
            </a:r>
            <a:r>
              <a:rPr lang="en-US" sz="2800" b="1" dirty="0">
                <a:latin typeface="+mn-lt"/>
                <a:cs typeface="+mn-cs"/>
              </a:rPr>
              <a:t>USB</a:t>
            </a:r>
            <a:r>
              <a:rPr lang="ar-SA" sz="2800" b="1" dirty="0">
                <a:latin typeface="+mn-lt"/>
                <a:cs typeface="+mn-cs"/>
              </a:rPr>
              <a:t>) .</a:t>
            </a:r>
          </a:p>
        </p:txBody>
      </p:sp>
      <p:pic>
        <p:nvPicPr>
          <p:cNvPr id="7" name="Picture 19" descr="53_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78" y="3861049"/>
            <a:ext cx="2231497" cy="175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39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791369" y="620688"/>
            <a:ext cx="79930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/>
            <a:r>
              <a:rPr lang="ar-SA" b="1" dirty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ar-SA" sz="2800" b="1" dirty="0"/>
              <a:t>ويمكن ترتيب أنواع الأقراص ووحدات التخزين من حيث ( سعة التخزين ، السرعة ، التكلفة المادية ) كما يلي :  </a:t>
            </a: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2987675" y="1916113"/>
            <a:ext cx="3744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ar-SA" sz="2800" b="1" dirty="0">
                <a:solidFill>
                  <a:srgbClr val="002060"/>
                </a:solidFill>
                <a:latin typeface="+mn-lt"/>
                <a:cs typeface="+mn-cs"/>
              </a:rPr>
              <a:t>زيادة السرعة وسعة التخزين</a:t>
            </a: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2771775" y="3789363"/>
            <a:ext cx="37449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ar-SA" sz="2800" b="1" dirty="0">
                <a:solidFill>
                  <a:srgbClr val="002060"/>
                </a:solidFill>
                <a:latin typeface="+mn-lt"/>
                <a:cs typeface="+mn-cs"/>
              </a:rPr>
              <a:t>زيادة التكلفة المادية </a:t>
            </a:r>
          </a:p>
        </p:txBody>
      </p:sp>
      <p:cxnSp>
        <p:nvCxnSpPr>
          <p:cNvPr id="9" name="رابط كسهم مستقيم 8"/>
          <p:cNvCxnSpPr/>
          <p:nvPr/>
        </p:nvCxnSpPr>
        <p:spPr>
          <a:xfrm rot="10800000">
            <a:off x="2195512" y="2439988"/>
            <a:ext cx="5184775" cy="1587"/>
          </a:xfrm>
          <a:prstGeom prst="straightConnector1">
            <a:avLst/>
          </a:prstGeom>
          <a:ln w="25400">
            <a:solidFill>
              <a:srgbClr val="C00000"/>
            </a:solidFill>
            <a:prstDash val="dash"/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0800000">
            <a:off x="2195513" y="4365625"/>
            <a:ext cx="5184775" cy="1588"/>
          </a:xfrm>
          <a:prstGeom prst="straightConnector1">
            <a:avLst/>
          </a:prstGeom>
          <a:ln w="25400">
            <a:solidFill>
              <a:srgbClr val="C00000"/>
            </a:solidFill>
            <a:prstDash val="dash"/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3000375"/>
            <a:ext cx="5162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4725144"/>
            <a:ext cx="52387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22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3" name="Content Placeholder 4"/>
          <p:cNvGrpSpPr>
            <a:grpSpLocks noGrp="1"/>
          </p:cNvGrpSpPr>
          <p:nvPr/>
        </p:nvGrpSpPr>
        <p:grpSpPr bwMode="auto">
          <a:xfrm>
            <a:off x="380177" y="1753825"/>
            <a:ext cx="8401050" cy="4286250"/>
            <a:chOff x="1200" y="2544"/>
            <a:chExt cx="3552" cy="1488"/>
          </a:xfrm>
        </p:grpSpPr>
        <p:sp>
          <p:nvSpPr>
            <p:cNvPr id="35844" name="Rectangle 4"/>
            <p:cNvSpPr>
              <a:spLocks noChangeArrowheads="1"/>
            </p:cNvSpPr>
            <p:nvPr/>
          </p:nvSpPr>
          <p:spPr bwMode="auto">
            <a:xfrm>
              <a:off x="2012" y="2544"/>
              <a:ext cx="1928" cy="10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113" y="2848"/>
              <a:ext cx="745" cy="271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ar-SA" sz="1600" b="1" dirty="0">
                  <a:solidFill>
                    <a:schemeClr val="tx1"/>
                  </a:solidFill>
                </a:rPr>
                <a:t>وحدة التحكم</a:t>
              </a:r>
            </a:p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Control Unit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113" y="3761"/>
              <a:ext cx="1726" cy="271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ar-SA" sz="1600" b="1" dirty="0">
                  <a:solidFill>
                    <a:schemeClr val="tx1"/>
                  </a:solidFill>
                </a:rPr>
                <a:t>وحدة التخزين</a:t>
              </a:r>
            </a:p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Storage Unit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976" y="2848"/>
              <a:ext cx="863" cy="271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ar-SA" sz="1600" b="1" dirty="0">
                  <a:solidFill>
                    <a:schemeClr val="tx1"/>
                  </a:solidFill>
                </a:rPr>
                <a:t>وحدة الحساب و المنطق</a:t>
              </a:r>
            </a:p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ALU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042" y="3085"/>
              <a:ext cx="710" cy="271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ar-SA" sz="1600" b="1" dirty="0">
                  <a:solidFill>
                    <a:schemeClr val="tx1"/>
                  </a:solidFill>
                </a:rPr>
                <a:t>وحدة الإدخال</a:t>
              </a:r>
            </a:p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Input Units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200" y="3119"/>
              <a:ext cx="744" cy="27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ar-SA" sz="1600" b="1" dirty="0">
                  <a:solidFill>
                    <a:schemeClr val="tx1"/>
                  </a:solidFill>
                </a:rPr>
                <a:t>وحدة إخراج</a:t>
              </a:r>
            </a:p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Output Units</a:t>
              </a:r>
            </a:p>
          </p:txBody>
        </p:sp>
        <p:cxnSp>
          <p:nvCxnSpPr>
            <p:cNvPr id="35860" name="AutoShape 10"/>
            <p:cNvCxnSpPr>
              <a:cxnSpLocks noChangeShapeType="1"/>
            </p:cNvCxnSpPr>
            <p:nvPr/>
          </p:nvCxnSpPr>
          <p:spPr bwMode="auto">
            <a:xfrm rot="5400000" flipH="1">
              <a:off x="3966" y="2653"/>
              <a:ext cx="406" cy="45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1" name="AutoShape 11"/>
            <p:cNvCxnSpPr>
              <a:cxnSpLocks noChangeShapeType="1"/>
            </p:cNvCxnSpPr>
            <p:nvPr/>
          </p:nvCxnSpPr>
          <p:spPr bwMode="auto">
            <a:xfrm rot="-5400000">
              <a:off x="1589" y="2696"/>
              <a:ext cx="406" cy="44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113" y="3288"/>
              <a:ext cx="1726" cy="271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ar-SA" sz="1600" b="1" dirty="0">
                  <a:solidFill>
                    <a:schemeClr val="tx1"/>
                  </a:solidFill>
                </a:rPr>
                <a:t>وحدة الذاكرة</a:t>
              </a:r>
            </a:p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Memory Unit</a:t>
              </a:r>
            </a:p>
          </p:txBody>
        </p:sp>
        <p:sp>
          <p:nvSpPr>
            <p:cNvPr id="35865" name="Text Box 13"/>
            <p:cNvSpPr txBox="1">
              <a:spLocks noChangeArrowheads="1"/>
            </p:cNvSpPr>
            <p:nvPr/>
          </p:nvSpPr>
          <p:spPr bwMode="auto">
            <a:xfrm>
              <a:off x="2427" y="2618"/>
              <a:ext cx="106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ar-SA" b="1">
                  <a:latin typeface="Georgia" pitchFamily="18" charset="0"/>
                </a:rPr>
                <a:t>وحدة المعالجة المركزية </a:t>
              </a:r>
              <a:r>
                <a:rPr lang="en-US" b="1">
                  <a:latin typeface="Georgia" pitchFamily="18" charset="0"/>
                </a:rPr>
                <a:t>CPU</a:t>
              </a:r>
            </a:p>
          </p:txBody>
        </p:sp>
        <p:sp>
          <p:nvSpPr>
            <p:cNvPr id="35866" name="Line 14"/>
            <p:cNvSpPr>
              <a:spLocks noChangeShapeType="1"/>
            </p:cNvSpPr>
            <p:nvPr/>
          </p:nvSpPr>
          <p:spPr bwMode="auto">
            <a:xfrm flipV="1">
              <a:off x="2858" y="2976"/>
              <a:ext cx="118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867" name="Line 15"/>
            <p:cNvSpPr>
              <a:spLocks noChangeShapeType="1"/>
            </p:cNvSpPr>
            <p:nvPr/>
          </p:nvSpPr>
          <p:spPr bwMode="auto">
            <a:xfrm flipV="1">
              <a:off x="2452" y="3119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868" name="Line 16"/>
            <p:cNvSpPr>
              <a:spLocks noChangeShapeType="1"/>
            </p:cNvSpPr>
            <p:nvPr/>
          </p:nvSpPr>
          <p:spPr bwMode="auto">
            <a:xfrm>
              <a:off x="3399" y="3119"/>
              <a:ext cx="1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869" name="Line 17"/>
            <p:cNvSpPr>
              <a:spLocks noChangeShapeType="1"/>
            </p:cNvSpPr>
            <p:nvPr/>
          </p:nvSpPr>
          <p:spPr bwMode="auto">
            <a:xfrm flipV="1">
              <a:off x="3297" y="3592"/>
              <a:ext cx="1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870" name="Line 18"/>
            <p:cNvSpPr>
              <a:spLocks noChangeShapeType="1"/>
            </p:cNvSpPr>
            <p:nvPr/>
          </p:nvSpPr>
          <p:spPr bwMode="auto">
            <a:xfrm flipH="1">
              <a:off x="2587" y="3592"/>
              <a:ext cx="1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357188" y="69269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ar-SA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PT Bold Heading" pitchFamily="2" charset="-78"/>
              </a:rPr>
              <a:t>مخطط ترابط وظائف المكونات المادية للحاسب</a:t>
            </a:r>
            <a:r>
              <a:rPr lang="ar-SA" sz="3600" dirty="0">
                <a:solidFill>
                  <a:srgbClr val="D00000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ar-SA" sz="3600" dirty="0">
                <a:solidFill>
                  <a:srgbClr val="D00000"/>
                </a:solidFill>
                <a:latin typeface="Andalus" pitchFamily="2" charset="-78"/>
                <a:cs typeface="Andalus" pitchFamily="2" charset="-78"/>
              </a:rPr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7278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دبوس زينة 4"/>
          <p:cNvSpPr/>
          <p:nvPr/>
        </p:nvSpPr>
        <p:spPr>
          <a:xfrm>
            <a:off x="827584" y="764704"/>
            <a:ext cx="7632700" cy="1800225"/>
          </a:xfrm>
          <a:prstGeom prst="plaqu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b="1" dirty="0" smtClean="0">
              <a:solidFill>
                <a:srgbClr val="D00000"/>
              </a:solidFill>
              <a:latin typeface="Andalus" pitchFamily="2" charset="-78"/>
              <a:cs typeface="Andalus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b="1" dirty="0">
              <a:solidFill>
                <a:srgbClr val="D00000"/>
              </a:solidFill>
              <a:latin typeface="Andalus" pitchFamily="2" charset="-78"/>
              <a:cs typeface="Andalus" pitchFamily="2" charset="-78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A" sz="2800" b="1" dirty="0">
                <a:solidFill>
                  <a:schemeClr val="tx1"/>
                </a:solidFill>
              </a:rPr>
              <a:t>يتبع للمعالج ذاكرة خاصة تكن أقرب في الوصول العشوائي تسمى (</a:t>
            </a:r>
            <a:r>
              <a:rPr lang="en-US" sz="2800" b="1" dirty="0">
                <a:solidFill>
                  <a:schemeClr val="tx1"/>
                </a:solidFill>
              </a:rPr>
              <a:t>Cache Memory</a:t>
            </a:r>
            <a:r>
              <a:rPr lang="ar-SA" sz="2800" b="1" dirty="0">
                <a:solidFill>
                  <a:schemeClr val="tx1"/>
                </a:solidFill>
              </a:rPr>
              <a:t>)مما يساعد المعالج في زيادة سرعة تنفيذ العمليات </a:t>
            </a:r>
            <a:r>
              <a:rPr lang="ar-SA" sz="2800" b="1" dirty="0" smtClean="0">
                <a:solidFill>
                  <a:schemeClr val="tx1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800" b="1" dirty="0">
              <a:solidFill>
                <a:schemeClr val="tx1"/>
              </a:solidFill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A" sz="2800" b="1" dirty="0">
                <a:solidFill>
                  <a:schemeClr val="tx1"/>
                </a:solidFill>
              </a:rPr>
              <a:t>كلما زادت سرعة الوصول للبيانات في الذاكرة العشوائية وسرعة دوران القرص الصلب كلما زادت سرعة تنفيذ العمليات .</a:t>
            </a:r>
          </a:p>
        </p:txBody>
      </p:sp>
    </p:spTree>
    <p:extLst>
      <p:ext uri="{BB962C8B-B14F-4D97-AF65-F5344CB8AC3E}">
        <p14:creationId xmlns:p14="http://schemas.microsoft.com/office/powerpoint/2010/main" val="278468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35696" y="2357430"/>
            <a:ext cx="5879576" cy="2286016"/>
            <a:chOff x="2143108" y="2357430"/>
            <a:chExt cx="5572164" cy="2286016"/>
          </a:xfrm>
        </p:grpSpPr>
        <p:sp>
          <p:nvSpPr>
            <p:cNvPr id="3" name="Round Single Corner Rectangle 2"/>
            <p:cNvSpPr/>
            <p:nvPr/>
          </p:nvSpPr>
          <p:spPr>
            <a:xfrm>
              <a:off x="2143108" y="2571744"/>
              <a:ext cx="5143536" cy="2071702"/>
            </a:xfrm>
            <a:prstGeom prst="round1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ar-SA" sz="4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سادساً: التعرف على داخل صندوق الحاسب </a:t>
              </a:r>
              <a:r>
                <a:rPr lang="en-US" sz="4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CPU</a:t>
              </a:r>
              <a:endParaRPr lang="ar-S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643702" y="2357430"/>
              <a:ext cx="1071570" cy="1000132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6600" b="1" dirty="0" smtClean="0">
                  <a:solidFill>
                    <a:schemeClr val="accent3">
                      <a:lumMod val="75000"/>
                    </a:schemeClr>
                  </a:solidFill>
                </a:rPr>
                <a:t>6</a:t>
              </a:r>
              <a:endParaRPr lang="ar-SA" sz="66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323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11683" y="188640"/>
            <a:ext cx="8569325" cy="1512168"/>
          </a:xfrm>
          <a:prstGeom prst="rect">
            <a:avLst/>
          </a:prstGeom>
          <a:noFill/>
          <a:ln/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PT Bold Heading" pitchFamily="2" charset="-78"/>
              </a:rPr>
              <a:t>صندوق الحاسب (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PT Bold Heading" pitchFamily="2" charset="-78"/>
              </a:rPr>
              <a:t>Case</a:t>
            </a:r>
            <a:r>
              <a:rPr lang="ar-SA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PT Bold Heading" pitchFamily="2" charset="-78"/>
              </a:rPr>
              <a:t>)</a:t>
            </a:r>
            <a:endParaRPr lang="en-US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PT Bold Heading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899592" y="1484784"/>
            <a:ext cx="739350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عباره عن صندوق يستخدم لتجميع وتثبيت المكونات المادية ( اللوحة الام ، المعالج ، الذاكرة ، محركات الاقراص ...) لحمايتها من العبث والصدمات 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10" y="3140968"/>
            <a:ext cx="3362958" cy="304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03158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30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696"/>
            <a:ext cx="5941168" cy="554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رابط كسهم مستقيم 3"/>
          <p:cNvCxnSpPr/>
          <p:nvPr/>
        </p:nvCxnSpPr>
        <p:spPr>
          <a:xfrm flipH="1" flipV="1">
            <a:off x="6084168" y="4221088"/>
            <a:ext cx="2376264" cy="504056"/>
          </a:xfrm>
          <a:prstGeom prst="straightConnector1">
            <a:avLst/>
          </a:prstGeom>
          <a:ln w="53975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 flipV="1">
            <a:off x="6444716" y="1916832"/>
            <a:ext cx="2376264" cy="504056"/>
          </a:xfrm>
          <a:prstGeom prst="straightConnector1">
            <a:avLst/>
          </a:prstGeom>
          <a:ln w="53975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V="1">
            <a:off x="1043608" y="1993032"/>
            <a:ext cx="2313148" cy="175828"/>
          </a:xfrm>
          <a:prstGeom prst="straightConnector1">
            <a:avLst/>
          </a:prstGeom>
          <a:ln w="53975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V="1">
            <a:off x="1331640" y="3645024"/>
            <a:ext cx="2889212" cy="576064"/>
          </a:xfrm>
          <a:prstGeom prst="straightConnector1">
            <a:avLst/>
          </a:prstGeom>
          <a:ln w="53975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مربع نص 12"/>
          <p:cNvSpPr txBox="1"/>
          <p:nvPr/>
        </p:nvSpPr>
        <p:spPr>
          <a:xfrm>
            <a:off x="7272300" y="2636912"/>
            <a:ext cx="154868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مزود الطاقة الكهربائية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6989458" y="4857303"/>
            <a:ext cx="198072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اللوحة الام وبقية الوحدات المثبتة عليها</a:t>
            </a:r>
            <a:endParaRPr lang="ar-SA" sz="2800" b="1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53244" y="2240532"/>
            <a:ext cx="198072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صندوق محركات الاقراص</a:t>
            </a:r>
            <a:endParaRPr lang="ar-SA" sz="2800" b="1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239688" y="4459732"/>
            <a:ext cx="19807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اسلاك كهربائية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70954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700808"/>
            <a:ext cx="8712968" cy="995374"/>
          </a:xfrm>
          <a:noFill/>
          <a:ln/>
        </p:spPr>
        <p:txBody>
          <a:bodyPr>
            <a:normAutofit fontScale="90000"/>
          </a:bodyPr>
          <a:lstStyle/>
          <a:p>
            <a:r>
              <a:rPr lang="ar-SA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PT Bold Heading" pitchFamily="2" charset="-78"/>
              </a:rPr>
              <a:t> </a:t>
            </a:r>
            <a:r>
              <a:rPr lang="ar-SA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PT Bold Heading" pitchFamily="2" charset="-78"/>
              </a:rPr>
              <a:t>اللوحة الأساسية ( الأم)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PT Bold Heading" pitchFamily="2" charset="-78"/>
              </a:rPr>
              <a:t>Mother Board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PT Bold Heading" pitchFamily="2" charset="-78"/>
              </a:rPr>
              <a:t>  </a:t>
            </a:r>
            <a:r>
              <a:rPr lang="ar-S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ar-S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ar-SA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ar-SA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ar-SA" sz="31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هي </a:t>
            </a:r>
            <a:r>
              <a:rPr lang="ar-SA" sz="31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لوحه الكترونيه يتم تجميع وربط وحدات الحاسب الرئيسية </a:t>
            </a:r>
            <a:r>
              <a:rPr lang="ar-SA" sz="31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عليها</a:t>
            </a:r>
            <a:br>
              <a:rPr lang="ar-SA" sz="31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ar-SA" sz="31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 الذاكرة </a:t>
            </a:r>
            <a:r>
              <a:rPr lang="ar-SA" sz="31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، المعالج ، منافذ </a:t>
            </a:r>
            <a:r>
              <a:rPr lang="ar-SA" sz="31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الأجهزة </a:t>
            </a:r>
            <a:r>
              <a:rPr lang="ar-SA" sz="31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sz="31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149" name="Picture 5" descr="MotherBo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848338"/>
            <a:ext cx="4144885" cy="3443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396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arowh1.files.wordpress.com/2013/11/d8a7d984d984d988d8add8a9-d8a7d984d8a3d985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7228"/>
            <a:ext cx="8408654" cy="61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98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15"/>
          <p:cNvSpPr>
            <a:spLocks noChangeArrowheads="1"/>
          </p:cNvSpPr>
          <p:nvPr/>
        </p:nvSpPr>
        <p:spPr bwMode="auto">
          <a:xfrm>
            <a:off x="323528" y="764704"/>
            <a:ext cx="86410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D00000"/>
                </a:solidFill>
                <a:latin typeface="Arial" pitchFamily="34" charset="0"/>
              </a:rPr>
              <a:t>الشكل التالي يبين المنافذ الخارجية للوحة الأم ، التي يتم توصيلها </a:t>
            </a:r>
            <a:r>
              <a:rPr lang="ar-SA" sz="2400" b="1" dirty="0" err="1" smtClean="0">
                <a:solidFill>
                  <a:srgbClr val="D00000"/>
                </a:solidFill>
                <a:latin typeface="Arial" pitchFamily="34" charset="0"/>
              </a:rPr>
              <a:t>باوحدات</a:t>
            </a:r>
            <a:r>
              <a:rPr lang="ar-SA" sz="2400" b="1" dirty="0" smtClean="0">
                <a:solidFill>
                  <a:srgbClr val="D00000"/>
                </a:solidFill>
                <a:latin typeface="Arial" pitchFamily="34" charset="0"/>
              </a:rPr>
              <a:t> الخارجية بواسطة كابل خاص لكل منفذ ولا يمكن استخدامه في منفذ آخر . 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95525"/>
            <a:ext cx="72009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00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2"/>
          <p:cNvSpPr txBox="1">
            <a:spLocks noChangeArrowheads="1"/>
          </p:cNvSpPr>
          <p:nvPr/>
        </p:nvSpPr>
        <p:spPr bwMode="auto">
          <a:xfrm>
            <a:off x="1424989" y="1772816"/>
            <a:ext cx="730842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/>
            <a:r>
              <a:rPr lang="ar-SA" sz="2800" b="1" dirty="0">
                <a:latin typeface="Calibri" pitchFamily="34" charset="0"/>
              </a:rPr>
              <a:t>أجهزة تملك امكانية العمل على شكل وحدات ادخال واخراج بيانات بنفس </a:t>
            </a:r>
            <a:r>
              <a:rPr lang="ar-SA" sz="2800" b="1" dirty="0" smtClean="0">
                <a:latin typeface="Calibri" pitchFamily="34" charset="0"/>
              </a:rPr>
              <a:t>الوقت. </a:t>
            </a:r>
            <a:endParaRPr lang="ar-SA" sz="2800" b="1" dirty="0">
              <a:latin typeface="Calibri" pitchFamily="34" charset="0"/>
            </a:endParaRPr>
          </a:p>
          <a:p>
            <a:pPr marL="342900" indent="-342900" algn="r"/>
            <a:endParaRPr lang="ar-SA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 algn="r">
              <a:buFont typeface="Arial" pitchFamily="34" charset="0"/>
              <a:buChar char="•"/>
            </a:pPr>
            <a:endParaRPr lang="ar-SA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r"/>
            <a:endParaRPr lang="en-GB" sz="2000" dirty="0">
              <a:solidFill>
                <a:srgbClr val="000099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259632" y="439241"/>
            <a:ext cx="62893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وحدات وادخال  اخراج ثنائية العمل</a:t>
            </a:r>
            <a:endParaRPr lang="ar-SA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562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>
            <a:spLocks noChangeArrowheads="1"/>
          </p:cNvSpPr>
          <p:nvPr/>
        </p:nvSpPr>
        <p:spPr bwMode="auto">
          <a:xfrm>
            <a:off x="1007269" y="1772816"/>
            <a:ext cx="76342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ar-SA" sz="2000" b="1" dirty="0">
                <a:solidFill>
                  <a:srgbClr val="00B0F0"/>
                </a:solidFill>
                <a:latin typeface="Calibri" pitchFamily="34" charset="0"/>
              </a:rPr>
              <a:t>1 . </a:t>
            </a:r>
            <a:r>
              <a:rPr lang="ar-SA" sz="2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توزيع الطاقة الكهربائية : </a:t>
            </a:r>
            <a:r>
              <a:rPr lang="ar-SA" sz="2400" b="1" dirty="0">
                <a:latin typeface="+mn-lt"/>
                <a:cs typeface="+mn-cs"/>
              </a:rPr>
              <a:t>يرتبط محول كهرباء الجهاز باللوحة الأم فقط وتكن بذلك هي المسؤولة عن توزيع الطاقة الكهربائية لبقية وحدات الحاسب الموجودة على اللوحة الأم أو الخارجية .</a:t>
            </a:r>
          </a:p>
        </p:txBody>
      </p:sp>
      <p:sp>
        <p:nvSpPr>
          <p:cNvPr id="3" name="مربع نص 2"/>
          <p:cNvSpPr txBox="1">
            <a:spLocks noChangeArrowheads="1"/>
          </p:cNvSpPr>
          <p:nvPr/>
        </p:nvSpPr>
        <p:spPr bwMode="auto">
          <a:xfrm>
            <a:off x="1331912" y="3336656"/>
            <a:ext cx="698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000" b="1" dirty="0">
                <a:solidFill>
                  <a:srgbClr val="00B0F0"/>
                </a:solidFill>
                <a:latin typeface="Calibri" pitchFamily="34" charset="0"/>
              </a:rPr>
              <a:t>2 . </a:t>
            </a:r>
            <a:r>
              <a:rPr lang="ar-SA" sz="2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نقل البيانات : </a:t>
            </a:r>
            <a:r>
              <a:rPr lang="ar-SA" sz="2400" b="1" dirty="0">
                <a:latin typeface="+mn-lt"/>
                <a:cs typeface="+mn-cs"/>
              </a:rPr>
              <a:t>حيث تعمل كمحور لنقل البيانات بين المعالج </a:t>
            </a:r>
            <a:r>
              <a:rPr lang="ar-SA" sz="2400" b="1" dirty="0" err="1">
                <a:latin typeface="+mn-lt"/>
                <a:cs typeface="+mn-cs"/>
              </a:rPr>
              <a:t>والذواكر</a:t>
            </a:r>
            <a:r>
              <a:rPr lang="ar-SA" sz="2400" b="1" dirty="0">
                <a:latin typeface="+mn-lt"/>
                <a:cs typeface="+mn-cs"/>
              </a:rPr>
              <a:t> الداخلية والخارجية عبر قنوات مخصصة لنقل البيانات </a:t>
            </a:r>
            <a:r>
              <a:rPr lang="ar-SA" sz="1600" b="1" dirty="0"/>
              <a:t>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548708" y="620688"/>
            <a:ext cx="5152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وظائف اللوحة </a:t>
            </a:r>
            <a:r>
              <a:rPr lang="ar-SA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الأساسية ( الأم)</a:t>
            </a:r>
          </a:p>
        </p:txBody>
      </p:sp>
    </p:spTree>
    <p:extLst>
      <p:ext uri="{BB962C8B-B14F-4D97-AF65-F5344CB8AC3E}">
        <p14:creationId xmlns:p14="http://schemas.microsoft.com/office/powerpoint/2010/main" val="183130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35696" y="2357430"/>
            <a:ext cx="5879576" cy="2286016"/>
            <a:chOff x="2143108" y="2357430"/>
            <a:chExt cx="5572164" cy="2286016"/>
          </a:xfrm>
        </p:grpSpPr>
        <p:sp>
          <p:nvSpPr>
            <p:cNvPr id="3" name="Round Single Corner Rectangle 2"/>
            <p:cNvSpPr/>
            <p:nvPr/>
          </p:nvSpPr>
          <p:spPr>
            <a:xfrm>
              <a:off x="2143108" y="2571744"/>
              <a:ext cx="5143536" cy="2071702"/>
            </a:xfrm>
            <a:prstGeom prst="round1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ar-SA" sz="4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مكونات الحاسب الآلي البرمجية</a:t>
              </a:r>
              <a:endParaRPr lang="ar-S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643702" y="2357430"/>
              <a:ext cx="1071570" cy="1000132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6600" b="1" dirty="0" smtClean="0">
                  <a:solidFill>
                    <a:schemeClr val="accent3">
                      <a:lumMod val="75000"/>
                    </a:schemeClr>
                  </a:solidFill>
                </a:rPr>
                <a:t>5</a:t>
              </a:r>
              <a:endParaRPr lang="ar-SA" sz="66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419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683568" y="548680"/>
            <a:ext cx="7705725" cy="56015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2) مكونات </a:t>
            </a:r>
            <a:r>
              <a:rPr lang="ar-SA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البرمجية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(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Software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)</a:t>
            </a:r>
            <a:endParaRPr lang="en-US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</a:pPr>
            <a:r>
              <a:rPr lang="ar-SA" sz="2800" b="1" dirty="0"/>
              <a:t>هو الجزء غير الملموس </a:t>
            </a:r>
            <a:r>
              <a:rPr lang="ar-YE" sz="2800" b="1" dirty="0"/>
              <a:t>من </a:t>
            </a:r>
            <a:r>
              <a:rPr lang="ar-SA" sz="2800" b="1" dirty="0"/>
              <a:t>نظام </a:t>
            </a:r>
            <a:r>
              <a:rPr lang="ar-YE" sz="2800" b="1" dirty="0"/>
              <a:t>الحاسب </a:t>
            </a:r>
            <a:r>
              <a:rPr lang="ar-SA" sz="2800" b="1" dirty="0"/>
              <a:t> الآلي و</a:t>
            </a:r>
            <a:r>
              <a:rPr lang="ar-YE" sz="2800" b="1" dirty="0"/>
              <a:t>الذي يُصبح الحـاســب عـديــم الـفـائـدة بـدونـه</a:t>
            </a:r>
            <a:r>
              <a:rPr lang="ar-SA" sz="2800" b="1" dirty="0"/>
              <a:t> </a:t>
            </a:r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</a:pPr>
            <a:r>
              <a:rPr lang="ar-SA" sz="2800" b="1" dirty="0"/>
              <a:t>وسيلة التخاطب بين الحاسب ومستخدمه حلقة وصل</a:t>
            </a:r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</a:pPr>
            <a:r>
              <a:rPr lang="ar-SA" sz="2800" b="1" dirty="0"/>
              <a:t>هو الجزء القابل للتطوير والإنشاء ليسهل على المستخدم المهام التي يرجوها من </a:t>
            </a:r>
            <a:r>
              <a:rPr lang="ar-SA" sz="2800" b="1" dirty="0" smtClean="0"/>
              <a:t>الحاسب</a:t>
            </a:r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</a:pPr>
            <a:r>
              <a:rPr lang="ar-SA" sz="2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البرامج او البرمجيات: </a:t>
            </a:r>
            <a:r>
              <a:rPr lang="ar-SA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هو عبارة عن مجموعة من الأوامر والتعليمات مرتبة بتسلسل معين ويقوم الجهاز بتنفيذها لتحقيق غرض معين.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0283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0"/>
          <p:cNvSpPr>
            <a:spLocks noChangeArrowheads="1"/>
          </p:cNvSpPr>
          <p:nvPr/>
        </p:nvSpPr>
        <p:spPr bwMode="auto">
          <a:xfrm>
            <a:off x="6545934" y="1816096"/>
            <a:ext cx="2166937" cy="186100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ar-SA" sz="4000" dirty="0" smtClean="0">
                <a:solidFill>
                  <a:schemeClr val="tx2"/>
                </a:solidFill>
              </a:rPr>
              <a:t>نظم تشغيل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Oval 11"/>
          <p:cNvSpPr>
            <a:spLocks noChangeArrowheads="1"/>
          </p:cNvSpPr>
          <p:nvPr/>
        </p:nvSpPr>
        <p:spPr bwMode="auto">
          <a:xfrm>
            <a:off x="4510737" y="2657584"/>
            <a:ext cx="2166937" cy="168789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ar-SA" sz="2400" dirty="0" smtClean="0">
                <a:solidFill>
                  <a:schemeClr val="tx2"/>
                </a:solidFill>
              </a:rPr>
              <a:t>البرامج المساعدة</a:t>
            </a:r>
            <a:r>
              <a:rPr lang="en-US" sz="2400" dirty="0" smtClean="0">
                <a:solidFill>
                  <a:schemeClr val="tx2"/>
                </a:solidFill>
              </a:rPr>
              <a:t>/ </a:t>
            </a:r>
            <a:r>
              <a:rPr lang="ar-SA" sz="2400" dirty="0" smtClean="0">
                <a:solidFill>
                  <a:schemeClr val="tx2"/>
                </a:solidFill>
              </a:rPr>
              <a:t>ادوات النظام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2627784" y="3507651"/>
            <a:ext cx="2166938" cy="186100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ar-SA" sz="4000" dirty="0" smtClean="0">
                <a:solidFill>
                  <a:schemeClr val="tx2"/>
                </a:solidFill>
              </a:rPr>
              <a:t>لغات البرمجة 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539552" y="4530834"/>
            <a:ext cx="2088232" cy="168789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ar-SA" sz="3600" dirty="0" smtClean="0">
                <a:solidFill>
                  <a:schemeClr val="tx2"/>
                </a:solidFill>
              </a:rPr>
              <a:t>التطبيقات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619672" y="980728"/>
            <a:ext cx="50580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أنواع المكونات البرمجية</a:t>
            </a:r>
          </a:p>
        </p:txBody>
      </p:sp>
    </p:spTree>
    <p:extLst>
      <p:ext uri="{BB962C8B-B14F-4D97-AF65-F5344CB8AC3E}">
        <p14:creationId xmlns:p14="http://schemas.microsoft.com/office/powerpoint/2010/main" val="24711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0"/>
          <p:cNvSpPr>
            <a:spLocks noChangeArrowheads="1"/>
          </p:cNvSpPr>
          <p:nvPr/>
        </p:nvSpPr>
        <p:spPr bwMode="auto">
          <a:xfrm>
            <a:off x="6545934" y="1816096"/>
            <a:ext cx="2166937" cy="186100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ar-SA" sz="4000" dirty="0" smtClean="0">
                <a:solidFill>
                  <a:schemeClr val="bg1"/>
                </a:solidFill>
              </a:rPr>
              <a:t>نظم تشغيل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Oval 11"/>
          <p:cNvSpPr>
            <a:spLocks noChangeArrowheads="1"/>
          </p:cNvSpPr>
          <p:nvPr/>
        </p:nvSpPr>
        <p:spPr bwMode="auto">
          <a:xfrm>
            <a:off x="4510737" y="2657584"/>
            <a:ext cx="2166937" cy="168789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ar-SA" sz="2400" dirty="0" smtClean="0">
                <a:solidFill>
                  <a:schemeClr val="tx2"/>
                </a:solidFill>
              </a:rPr>
              <a:t>البرامج المساعدة</a:t>
            </a:r>
            <a:r>
              <a:rPr lang="en-US" sz="2400" dirty="0" smtClean="0">
                <a:solidFill>
                  <a:schemeClr val="tx2"/>
                </a:solidFill>
              </a:rPr>
              <a:t>/ </a:t>
            </a:r>
            <a:r>
              <a:rPr lang="ar-SA" sz="2400" dirty="0" smtClean="0">
                <a:solidFill>
                  <a:schemeClr val="tx2"/>
                </a:solidFill>
              </a:rPr>
              <a:t>ادوات النظام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2627784" y="3507651"/>
            <a:ext cx="2166938" cy="186100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ar-SA" sz="4000" dirty="0" smtClean="0">
                <a:solidFill>
                  <a:schemeClr val="tx2"/>
                </a:solidFill>
              </a:rPr>
              <a:t>لغات البرمجة 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539552" y="4530834"/>
            <a:ext cx="2088232" cy="168789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ar-SA" sz="3600" dirty="0" smtClean="0">
                <a:solidFill>
                  <a:schemeClr val="tx2"/>
                </a:solidFill>
              </a:rPr>
              <a:t>التطبيقات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619672" y="980728"/>
            <a:ext cx="50580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أنواع المكونات البرمجية</a:t>
            </a:r>
          </a:p>
        </p:txBody>
      </p:sp>
    </p:spTree>
    <p:extLst>
      <p:ext uri="{BB962C8B-B14F-4D97-AF65-F5344CB8AC3E}">
        <p14:creationId xmlns:p14="http://schemas.microsoft.com/office/powerpoint/2010/main" val="410599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1043781" y="1700808"/>
            <a:ext cx="7560469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/>
              <a:t>البرنامج الرئيسي لأي جهاز حاسب ويعتبر حلقة الوصل بين المستخدم والمكونات المادية </a:t>
            </a:r>
            <a:r>
              <a:rPr lang="ar-SA" sz="2800" b="1" dirty="0" smtClean="0"/>
              <a:t>للحاسب وهو </a:t>
            </a:r>
            <a:r>
              <a:rPr lang="ar-SA" sz="2800" b="1" dirty="0"/>
              <a:t>عبارة عن مجموعة من البرامج التي تستخدم في تشغيل الحاسب وفي التعامل مع مكوناته وفي ادارة البرامج والتطبيقات.</a:t>
            </a:r>
          </a:p>
          <a:p>
            <a:pPr algn="r">
              <a:spcBef>
                <a:spcPct val="50000"/>
              </a:spcBef>
            </a:pPr>
            <a:r>
              <a:rPr lang="ar-SA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619672" y="491732"/>
            <a:ext cx="50580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نظام التشغيل</a:t>
            </a:r>
            <a:endParaRPr lang="ar-SA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902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827584" y="1412776"/>
            <a:ext cx="7488238" cy="72019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 smtClean="0">
                <a:solidFill>
                  <a:schemeClr val="tx2">
                    <a:lumMod val="50000"/>
                  </a:schemeClr>
                </a:solidFill>
              </a:rPr>
              <a:t>وظائف نظام التشغيل: </a:t>
            </a:r>
          </a:p>
          <a:p>
            <a:pPr marL="514350" indent="-514350">
              <a:spcBef>
                <a:spcPct val="50000"/>
              </a:spcBef>
              <a:buAutoNum type="arabicParenR"/>
            </a:pPr>
            <a:r>
              <a:rPr lang="ar-SA" sz="2800" b="1" dirty="0" smtClean="0"/>
              <a:t>تنفيذ </a:t>
            </a:r>
            <a:r>
              <a:rPr lang="ar-SA" sz="2800" b="1" dirty="0"/>
              <a:t>الاوامر الداخلية المخزنة في ذ اكرة القراءة فقط  عند بدء التشغيل</a:t>
            </a:r>
          </a:p>
          <a:p>
            <a:pPr marL="514350" indent="-514350">
              <a:spcBef>
                <a:spcPct val="50000"/>
              </a:spcBef>
              <a:buAutoNum type="arabicParenR"/>
            </a:pPr>
            <a:r>
              <a:rPr lang="ar-SA" sz="2800" b="1" dirty="0"/>
              <a:t>مراقبة عمليات الإدخال والإخراج </a:t>
            </a:r>
          </a:p>
          <a:p>
            <a:pPr marL="514350" indent="-514350">
              <a:spcBef>
                <a:spcPct val="50000"/>
              </a:spcBef>
              <a:buFontTx/>
              <a:buAutoNum type="arabicParenR"/>
            </a:pPr>
            <a:r>
              <a:rPr lang="ar-SA" sz="2800" b="1" dirty="0"/>
              <a:t>استقبال الاوامر ثم طلب تنفيذها من قبل وحده معالجه ثم اخراج نتيجة للمستخدم.</a:t>
            </a:r>
          </a:p>
          <a:p>
            <a:pPr marL="514350" indent="-514350">
              <a:spcBef>
                <a:spcPct val="50000"/>
              </a:spcBef>
              <a:buFontTx/>
              <a:buAutoNum type="arabicParenR"/>
            </a:pPr>
            <a:r>
              <a:rPr lang="ar-SA" sz="2800" b="1" dirty="0"/>
              <a:t>اظهار واجهة المستخدم بعد الانتهاء من تحميل </a:t>
            </a:r>
            <a:r>
              <a:rPr lang="ar-SA" sz="2800" b="1" dirty="0" smtClean="0"/>
              <a:t>النظام</a:t>
            </a:r>
          </a:p>
          <a:p>
            <a:pPr marL="514350" indent="-514350">
              <a:spcBef>
                <a:spcPct val="50000"/>
              </a:spcBef>
              <a:buFontTx/>
              <a:buAutoNum type="arabicParenR"/>
            </a:pPr>
            <a:r>
              <a:rPr lang="ar-SA" sz="2800" b="1" dirty="0"/>
              <a:t>اكتشاف اخطاء الوحدات المادية والبرمجية اثناء التشغيل</a:t>
            </a:r>
            <a:endParaRPr lang="en-US" sz="2800" b="1" dirty="0"/>
          </a:p>
          <a:p>
            <a:pPr marL="514350" indent="-514350">
              <a:spcBef>
                <a:spcPct val="50000"/>
              </a:spcBef>
              <a:buFontTx/>
              <a:buAutoNum type="arabicParenR"/>
            </a:pP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514350" indent="-514350">
              <a:spcBef>
                <a:spcPct val="50000"/>
              </a:spcBef>
              <a:buAutoNum type="arabicParenR"/>
            </a:pPr>
            <a:endParaRPr lang="ar-SA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spcBef>
                <a:spcPct val="50000"/>
              </a:spcBef>
              <a:buAutoNum type="arabicParenR"/>
            </a:pPr>
            <a:endParaRPr lang="ar-SA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spcBef>
                <a:spcPct val="50000"/>
              </a:spcBef>
              <a:buAutoNum type="arabicParenR"/>
            </a:pP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907704" y="532888"/>
            <a:ext cx="50580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نظام التشغيل</a:t>
            </a:r>
            <a:endParaRPr lang="ar-SA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067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827584" y="1412776"/>
            <a:ext cx="7776864" cy="5521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33400" indent="-533400">
              <a:lnSpc>
                <a:spcPct val="110000"/>
              </a:lnSpc>
              <a:buClr>
                <a:srgbClr val="7B1717"/>
              </a:buClr>
              <a:buFont typeface="Arial" pitchFamily="34" charset="0"/>
              <a:buChar char="•"/>
            </a:pPr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نظام تشغيل القرص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(Dos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)</a:t>
            </a:r>
            <a:r>
              <a:rPr lang="ar-SA" sz="28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 غير رسومي :</a:t>
            </a:r>
            <a:endParaRPr lang="ar-SA" sz="28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marL="533400" indent="-533400">
              <a:lnSpc>
                <a:spcPct val="110000"/>
              </a:lnSpc>
            </a:pPr>
            <a:r>
              <a:rPr lang="ar-SA" sz="2800" dirty="0"/>
              <a:t>يتكون من مجموعة من البرامج و الأوامر و لكن لا يتيح </a:t>
            </a:r>
            <a:r>
              <a:rPr lang="ar-SA" sz="2800" dirty="0" smtClean="0"/>
              <a:t>للمستخدم تشغيل </a:t>
            </a:r>
            <a:r>
              <a:rPr lang="ar-SA" sz="2800" dirty="0"/>
              <a:t>أكثر من برنامج في نفس الوقت و لا يتيح تنفيذ أكثر من أمر. يتعين أن تكون لديك خبرة في عالم الحاسوب </a:t>
            </a:r>
            <a:r>
              <a:rPr lang="ar-SA" sz="2800" dirty="0" smtClean="0"/>
              <a:t>لتعرف كيف </a:t>
            </a:r>
            <a:r>
              <a:rPr lang="ar-SA" sz="2800" dirty="0"/>
              <a:t>تستخدمه. أي أنه لم يكن سهل الاستخدام </a:t>
            </a:r>
            <a:r>
              <a:rPr lang="ar-SA" sz="2800" dirty="0" smtClean="0"/>
              <a:t>.</a:t>
            </a:r>
          </a:p>
          <a:p>
            <a:pPr marL="533400" indent="-533400">
              <a:lnSpc>
                <a:spcPct val="110000"/>
              </a:lnSpc>
            </a:pPr>
            <a:r>
              <a:rPr lang="ar-SA" sz="2800" dirty="0">
                <a:solidFill>
                  <a:schemeClr val="accent1">
                    <a:lumMod val="50000"/>
                  </a:schemeClr>
                </a:solidFill>
              </a:rPr>
              <a:t>يستخدم اسلوب (كتابة الأوامر والكلمات) لتنفيذ الوظائف المختلفة</a:t>
            </a:r>
            <a:endParaRPr lang="ar-SA" sz="2800" dirty="0"/>
          </a:p>
          <a:p>
            <a:pPr marL="514350" indent="-514350">
              <a:spcBef>
                <a:spcPct val="50000"/>
              </a:spcBef>
              <a:buFontTx/>
              <a:buAutoNum type="arabicParenR"/>
            </a:pP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514350" indent="-514350">
              <a:spcBef>
                <a:spcPct val="50000"/>
              </a:spcBef>
              <a:buAutoNum type="arabicParenR"/>
            </a:pPr>
            <a:endParaRPr lang="ar-SA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spcBef>
                <a:spcPct val="50000"/>
              </a:spcBef>
              <a:buAutoNum type="arabicParenR"/>
            </a:pPr>
            <a:endParaRPr lang="ar-SA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spcBef>
                <a:spcPct val="50000"/>
              </a:spcBef>
              <a:buAutoNum type="arabicParenR"/>
            </a:pP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331640" y="491731"/>
            <a:ext cx="59941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YE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من </a:t>
            </a:r>
            <a:r>
              <a:rPr lang="ar-YE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أشهر أنواع </a:t>
            </a:r>
            <a:r>
              <a:rPr lang="ar-S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نظام التشغيل</a:t>
            </a:r>
            <a:endParaRPr lang="ar-SA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4098" name="Picture 2" descr="http://4.bp.blogspot.com/-oiH0B3n_EiU/UoodThTvYWI/AAAAAAAAA6g/vLR2Qgv-yno/s1600/55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3096344" cy="191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00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0" name="Rectangle 10"/>
          <p:cNvSpPr>
            <a:spLocks noGrp="1" noChangeArrowheads="1"/>
          </p:cNvSpPr>
          <p:nvPr>
            <p:ph idx="4294967295"/>
          </p:nvPr>
        </p:nvSpPr>
        <p:spPr>
          <a:xfrm>
            <a:off x="395536" y="1412776"/>
            <a:ext cx="8229600" cy="392112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buClr>
                <a:srgbClr val="7B1717"/>
              </a:buClr>
            </a:pPr>
            <a:r>
              <a:rPr lang="ar-SA" sz="4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نظام </a:t>
            </a:r>
            <a:r>
              <a:rPr lang="ar-SA" sz="4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تشغيل النوافذ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(Windows)</a:t>
            </a:r>
            <a:r>
              <a:rPr lang="ar-SA" sz="4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:</a:t>
            </a:r>
          </a:p>
          <a:p>
            <a:pPr marL="533400" indent="-533400">
              <a:lnSpc>
                <a:spcPct val="110000"/>
              </a:lnSpc>
              <a:buNone/>
            </a:pPr>
            <a:r>
              <a:rPr lang="ar-SA" sz="3600" dirty="0"/>
              <a:t>هو نظام تشغيل ذو واجهة رسومية </a:t>
            </a:r>
            <a:r>
              <a:rPr lang="en-US" sz="3600" dirty="0"/>
              <a:t>GUI</a:t>
            </a:r>
            <a:r>
              <a:rPr lang="ar-SA" sz="3600" dirty="0"/>
              <a:t> أي أنه يمكنك التعامل معه من خلال الفأرة والقوائم المنسدلة و يسمح بالتالي:</a:t>
            </a:r>
          </a:p>
          <a:p>
            <a:pPr marL="533400" indent="-533400">
              <a:lnSpc>
                <a:spcPct val="110000"/>
              </a:lnSpc>
              <a:buClr>
                <a:srgbClr val="7B1717"/>
              </a:buClr>
              <a:buFontTx/>
              <a:buAutoNum type="arabicPeriod"/>
            </a:pPr>
            <a:r>
              <a:rPr lang="ar-SA" sz="3600" dirty="0"/>
              <a:t>تشغيل عدة برامج </a:t>
            </a:r>
          </a:p>
          <a:p>
            <a:pPr marL="533400" indent="-533400">
              <a:lnSpc>
                <a:spcPct val="110000"/>
              </a:lnSpc>
              <a:buClr>
                <a:srgbClr val="7B1717"/>
              </a:buClr>
              <a:buFontTx/>
              <a:buAutoNum type="arabicPeriod"/>
            </a:pPr>
            <a:r>
              <a:rPr lang="ar-SA" sz="3600" dirty="0"/>
              <a:t>إمكانية استخدام اللغة العربية وغيرها من اللغات كواجهة تطبيق </a:t>
            </a:r>
          </a:p>
          <a:p>
            <a:pPr marL="533400" indent="-533400">
              <a:lnSpc>
                <a:spcPct val="110000"/>
              </a:lnSpc>
              <a:buClr>
                <a:srgbClr val="7B1717"/>
              </a:buClr>
              <a:buFontTx/>
              <a:buAutoNum type="arabicPeriod"/>
            </a:pPr>
            <a:r>
              <a:rPr lang="ar-SA" sz="3600" dirty="0"/>
              <a:t>أصبح هناك استخدامات للفأرة غير الاختيار والتنفيذ بل دخل إلى مجال تثبيت الاعدادات و نسخ وحذف الملفات</a:t>
            </a:r>
          </a:p>
          <a:p>
            <a:pPr marL="0" indent="0">
              <a:lnSpc>
                <a:spcPct val="110000"/>
              </a:lnSpc>
              <a:buClr>
                <a:srgbClr val="7B1717"/>
              </a:buClr>
              <a:buNone/>
            </a:pPr>
            <a:endParaRPr lang="en-US" sz="3600" dirty="0"/>
          </a:p>
          <a:p>
            <a:endParaRPr lang="ar-SA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Tx/>
              <a:buNone/>
            </a:pPr>
            <a:r>
              <a:rPr lang="ar-SA" dirty="0"/>
              <a:t>	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331640" y="491731"/>
            <a:ext cx="59941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YE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من </a:t>
            </a:r>
            <a:r>
              <a:rPr lang="ar-YE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أشهر أنواع </a:t>
            </a:r>
            <a:r>
              <a:rPr lang="ar-S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نظام التشغيل</a:t>
            </a:r>
            <a:endParaRPr lang="ar-SA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8194" name="Picture 2" descr="http://ar.stealthsettings.com/wp-content/images/front/6d582f9adbdf_139DE/windowsxplunathemewindows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80" y="4077072"/>
            <a:ext cx="3686998" cy="230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51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0" name="Rectangle 10"/>
          <p:cNvSpPr>
            <a:spLocks noGrp="1" noChangeArrowheads="1"/>
          </p:cNvSpPr>
          <p:nvPr>
            <p:ph idx="4294967295"/>
          </p:nvPr>
        </p:nvSpPr>
        <p:spPr>
          <a:xfrm>
            <a:off x="395536" y="1412776"/>
            <a:ext cx="8229600" cy="3921125"/>
          </a:xfrm>
        </p:spPr>
        <p:txBody>
          <a:bodyPr>
            <a:normAutofit/>
          </a:bodyPr>
          <a:lstStyle/>
          <a:p>
            <a:r>
              <a:rPr lang="ar-SA" sz="4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نظام </a:t>
            </a:r>
            <a:r>
              <a:rPr lang="ar-SA" sz="4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تشغيل أبل ماكنتوش</a:t>
            </a:r>
          </a:p>
          <a:p>
            <a:r>
              <a:rPr lang="ar-SA" sz="4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نظام تشغيل يونيكس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Unix</a:t>
            </a:r>
          </a:p>
          <a:p>
            <a:pPr marL="0" indent="0">
              <a:lnSpc>
                <a:spcPct val="110000"/>
              </a:lnSpc>
              <a:buClr>
                <a:srgbClr val="7B1717"/>
              </a:buClr>
              <a:buNone/>
            </a:pPr>
            <a:endParaRPr lang="en-US" sz="3600" dirty="0"/>
          </a:p>
          <a:p>
            <a:endParaRPr lang="ar-SA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Tx/>
              <a:buNone/>
            </a:pPr>
            <a:r>
              <a:rPr lang="ar-SA" dirty="0"/>
              <a:t>	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331640" y="491731"/>
            <a:ext cx="59941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YE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من </a:t>
            </a:r>
            <a:r>
              <a:rPr lang="ar-YE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أشهر أنواع </a:t>
            </a:r>
            <a:r>
              <a:rPr lang="ar-S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نظام التشغيل</a:t>
            </a:r>
            <a:endParaRPr lang="ar-SA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418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2"/>
          <p:cNvSpPr txBox="1">
            <a:spLocks noChangeArrowheads="1"/>
          </p:cNvSpPr>
          <p:nvPr/>
        </p:nvSpPr>
        <p:spPr bwMode="auto">
          <a:xfrm>
            <a:off x="1619672" y="1484784"/>
            <a:ext cx="730842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/>
            <a:r>
              <a:rPr lang="ar-SA" sz="3200" b="1" dirty="0" smtClean="0">
                <a:solidFill>
                  <a:schemeClr val="accent3">
                    <a:lumMod val="50000"/>
                  </a:schemeClr>
                </a:solidFill>
              </a:rPr>
              <a:t>شاشة اللمس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Touch Screen</a:t>
            </a:r>
            <a:endParaRPr lang="ar-SA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 algn="r">
              <a:buFont typeface="Arial" pitchFamily="34" charset="0"/>
              <a:buChar char="•"/>
            </a:pPr>
            <a:endParaRPr lang="ar-SA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r">
              <a:buFont typeface="Arial" pitchFamily="34" charset="0"/>
              <a:buChar char="•"/>
            </a:pPr>
            <a:r>
              <a:rPr lang="ar-SA" sz="2800" b="1" dirty="0">
                <a:latin typeface="Calibri" pitchFamily="34" charset="0"/>
              </a:rPr>
              <a:t>وحده عرض بيانات بالإضافة الى القابلية على استقبال اشارات ادخال عن طريق اللمس </a:t>
            </a:r>
          </a:p>
          <a:p>
            <a:pPr marL="457200" indent="-457200" algn="r">
              <a:buFont typeface="Arial" pitchFamily="34" charset="0"/>
              <a:buChar char="•"/>
            </a:pPr>
            <a:r>
              <a:rPr lang="ar-SA" sz="2800" b="1" dirty="0">
                <a:latin typeface="Calibri" pitchFamily="34" charset="0"/>
              </a:rPr>
              <a:t>مثل اجهزه الصراف الالي وبعض اجهزة مفكرات </a:t>
            </a:r>
            <a:r>
              <a:rPr lang="ar-SA" sz="2800" b="1" dirty="0" smtClean="0">
                <a:latin typeface="Calibri" pitchFamily="34" charset="0"/>
              </a:rPr>
              <a:t>الجيب والهواتف الذكية</a:t>
            </a:r>
            <a:endParaRPr lang="ar-SA" sz="2800" b="1" dirty="0">
              <a:latin typeface="Calibri" pitchFamily="34" charset="0"/>
            </a:endParaRPr>
          </a:p>
          <a:p>
            <a:pPr marL="342900" indent="-342900" algn="r"/>
            <a:endParaRPr lang="en-GB" sz="2000" dirty="0">
              <a:solidFill>
                <a:srgbClr val="000099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06" y="3931298"/>
            <a:ext cx="2696417" cy="234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1259632" y="439241"/>
            <a:ext cx="64807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وحدات وادخال و اخراج ثنائية العمل</a:t>
            </a:r>
            <a:endParaRPr lang="ar-SA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841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0"/>
          <p:cNvSpPr>
            <a:spLocks noChangeArrowheads="1"/>
          </p:cNvSpPr>
          <p:nvPr/>
        </p:nvSpPr>
        <p:spPr bwMode="auto">
          <a:xfrm>
            <a:off x="6545934" y="1816096"/>
            <a:ext cx="2166937" cy="186100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ar-SA" sz="4000" dirty="0">
                <a:solidFill>
                  <a:schemeClr val="tx2"/>
                </a:solidFill>
              </a:rPr>
              <a:t>نظم تشغيل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Oval 11"/>
          <p:cNvSpPr>
            <a:spLocks noChangeArrowheads="1"/>
          </p:cNvSpPr>
          <p:nvPr/>
        </p:nvSpPr>
        <p:spPr bwMode="auto">
          <a:xfrm>
            <a:off x="4510737" y="2657584"/>
            <a:ext cx="2166937" cy="168789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ar-SA" sz="2400" dirty="0" smtClean="0">
                <a:solidFill>
                  <a:schemeClr val="bg1"/>
                </a:solidFill>
              </a:rPr>
              <a:t>البرامج المساعدة</a:t>
            </a:r>
            <a:r>
              <a:rPr lang="en-US" sz="2400" dirty="0" smtClean="0">
                <a:solidFill>
                  <a:schemeClr val="bg1"/>
                </a:solidFill>
              </a:rPr>
              <a:t>/ </a:t>
            </a:r>
            <a:r>
              <a:rPr lang="ar-SA" sz="2400" dirty="0" smtClean="0">
                <a:solidFill>
                  <a:schemeClr val="bg1"/>
                </a:solidFill>
              </a:rPr>
              <a:t>ادوات النظام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2627784" y="3507651"/>
            <a:ext cx="2166938" cy="186100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ar-SA" sz="4000" dirty="0" smtClean="0">
                <a:solidFill>
                  <a:schemeClr val="tx2"/>
                </a:solidFill>
              </a:rPr>
              <a:t>لغات البرمجة 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539552" y="4530834"/>
            <a:ext cx="2088232" cy="168789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ar-SA" sz="3600" dirty="0" smtClean="0">
                <a:solidFill>
                  <a:schemeClr val="tx2"/>
                </a:solidFill>
              </a:rPr>
              <a:t>التطبيقات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619672" y="980728"/>
            <a:ext cx="50580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أنواع المكونات البرمجية</a:t>
            </a:r>
          </a:p>
        </p:txBody>
      </p:sp>
    </p:spTree>
    <p:extLst>
      <p:ext uri="{BB962C8B-B14F-4D97-AF65-F5344CB8AC3E}">
        <p14:creationId xmlns:p14="http://schemas.microsoft.com/office/powerpoint/2010/main" val="259613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aro0o0o0nah\Pictures\33534_q8-mp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861048"/>
            <a:ext cx="2445993" cy="22831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3" descr="C:\Users\saro0o0o0nah\Pictures\H6CANXTAL8CA6I6W8MCA8WDWX0CAXN2JLZCAKGGUDICAHZ6NR7CA25I11JCAZQJ4ARCADJ723JCAPI0QYGCA0ZNV5NCA96E1CLCA0WDYU3CADFGNTECA18H57OCA3QB73JCA3PJSKGCA7VVGJ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740" y="4711837"/>
            <a:ext cx="1031751" cy="159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683568" y="858854"/>
            <a:ext cx="8229600" cy="3921125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ar-YE" b="1" dirty="0"/>
              <a:t>هي برمجيات مساندة </a:t>
            </a:r>
            <a:r>
              <a:rPr lang="ar-SA" b="1" dirty="0"/>
              <a:t>ل</a:t>
            </a:r>
            <a:r>
              <a:rPr lang="ar-YE" b="1" dirty="0"/>
              <a:t>نظم التشغيل </a:t>
            </a:r>
            <a:r>
              <a:rPr lang="ar-SA" b="1" dirty="0"/>
              <a:t>ل</a:t>
            </a:r>
            <a:r>
              <a:rPr lang="ar-YE" b="1" dirty="0"/>
              <a:t>إنجاز بعض </a:t>
            </a:r>
            <a:r>
              <a:rPr lang="ar-SA" b="1" dirty="0"/>
              <a:t>ال</a:t>
            </a:r>
            <a:r>
              <a:rPr lang="ar-YE" b="1" dirty="0"/>
              <a:t>مهام</a:t>
            </a:r>
            <a:r>
              <a:rPr lang="ar-SA" b="1" dirty="0"/>
              <a:t> ومنها :</a:t>
            </a:r>
          </a:p>
          <a:p>
            <a:pPr>
              <a:buClr>
                <a:srgbClr val="00B0F0"/>
              </a:buClr>
              <a:defRPr/>
            </a:pPr>
            <a:r>
              <a:rPr lang="ar-YE" b="1" dirty="0"/>
              <a:t>فحص الأقراص وإصلاح أخطائها وتجزئتها</a:t>
            </a:r>
            <a:r>
              <a:rPr lang="ar-SA" b="1" dirty="0"/>
              <a:t> </a:t>
            </a:r>
            <a:r>
              <a:rPr lang="ar-YE" b="1" dirty="0"/>
              <a:t>وتقسيمها.</a:t>
            </a:r>
            <a:endParaRPr lang="ar-SA" b="1" dirty="0"/>
          </a:p>
          <a:p>
            <a:pPr>
              <a:buClr>
                <a:srgbClr val="00B0F0"/>
              </a:buClr>
              <a:defRPr/>
            </a:pPr>
            <a:r>
              <a:rPr lang="ar-SA" b="1" dirty="0"/>
              <a:t>ا</a:t>
            </a:r>
            <a:r>
              <a:rPr lang="ar-YE" b="1" dirty="0"/>
              <a:t>لتحكم بالملفات والمجلدات: (</a:t>
            </a:r>
            <a:r>
              <a:rPr lang="ar-YE" b="1" dirty="0">
                <a:solidFill>
                  <a:srgbClr val="00B0F0"/>
                </a:solidFill>
                <a:latin typeface="Calibri" pitchFamily="34" charset="0"/>
              </a:rPr>
              <a:t>نسخ، ضغط، حذف، النسـخ الاحتياطي</a:t>
            </a:r>
            <a:r>
              <a:rPr lang="ar-YE" b="1" dirty="0"/>
              <a:t>).</a:t>
            </a:r>
            <a:endParaRPr lang="ar-SA" b="1" dirty="0"/>
          </a:p>
          <a:p>
            <a:pPr>
              <a:buClr>
                <a:srgbClr val="00B0F0"/>
              </a:buClr>
              <a:defRPr/>
            </a:pPr>
            <a:r>
              <a:rPr lang="ar-YE" b="1" dirty="0"/>
              <a:t>قياس أداء المعالج.</a:t>
            </a:r>
            <a:endParaRPr lang="ar-SA" b="1" dirty="0"/>
          </a:p>
          <a:p>
            <a:pPr>
              <a:buClr>
                <a:srgbClr val="00B0F0"/>
              </a:buClr>
              <a:defRPr/>
            </a:pPr>
            <a:r>
              <a:rPr lang="ar-YE" b="1" dirty="0"/>
              <a:t>حماية البيانات</a:t>
            </a:r>
            <a:r>
              <a:rPr lang="ar-YE" b="1" dirty="0" smtClean="0"/>
              <a:t>.</a:t>
            </a:r>
            <a:endParaRPr lang="ar-YE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1115616" y="532888"/>
            <a:ext cx="585009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البرامج المساعدة(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system tools</a:t>
            </a:r>
            <a:r>
              <a:rPr lang="ar-S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8652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0"/>
          <p:cNvSpPr>
            <a:spLocks noChangeArrowheads="1"/>
          </p:cNvSpPr>
          <p:nvPr/>
        </p:nvSpPr>
        <p:spPr bwMode="auto">
          <a:xfrm>
            <a:off x="6545934" y="1902654"/>
            <a:ext cx="2166937" cy="168789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ar-SA" sz="3600" dirty="0">
                <a:solidFill>
                  <a:schemeClr val="tx2"/>
                </a:solidFill>
              </a:rPr>
              <a:t>نظم تشغيل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Oval 11"/>
          <p:cNvSpPr>
            <a:spLocks noChangeArrowheads="1"/>
          </p:cNvSpPr>
          <p:nvPr/>
        </p:nvSpPr>
        <p:spPr bwMode="auto">
          <a:xfrm>
            <a:off x="4510737" y="2657584"/>
            <a:ext cx="2166937" cy="168789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ar-SA" sz="2400" dirty="0" smtClean="0">
                <a:solidFill>
                  <a:schemeClr val="tx2"/>
                </a:solidFill>
              </a:rPr>
              <a:t>البرامج المساعدة</a:t>
            </a:r>
            <a:r>
              <a:rPr lang="en-US" sz="2400" dirty="0" smtClean="0">
                <a:solidFill>
                  <a:schemeClr val="tx2"/>
                </a:solidFill>
              </a:rPr>
              <a:t>/ </a:t>
            </a:r>
            <a:r>
              <a:rPr lang="ar-SA" sz="2400" dirty="0" smtClean="0">
                <a:solidFill>
                  <a:schemeClr val="tx2"/>
                </a:solidFill>
              </a:rPr>
              <a:t>ادوات النظام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2627784" y="3507651"/>
            <a:ext cx="2166938" cy="186100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ar-SA" sz="4000" dirty="0">
                <a:solidFill>
                  <a:schemeClr val="bg1"/>
                </a:solidFill>
              </a:rPr>
              <a:t>لغات البرمجة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539552" y="4530834"/>
            <a:ext cx="2088232" cy="168789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ar-SA" sz="3600" dirty="0" smtClean="0">
                <a:solidFill>
                  <a:schemeClr val="tx2"/>
                </a:solidFill>
              </a:rPr>
              <a:t>التطبيقات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619672" y="980728"/>
            <a:ext cx="50580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أنواع المكونات البرمجية</a:t>
            </a:r>
          </a:p>
        </p:txBody>
      </p:sp>
    </p:spTree>
    <p:extLst>
      <p:ext uri="{BB962C8B-B14F-4D97-AF65-F5344CB8AC3E}">
        <p14:creationId xmlns:p14="http://schemas.microsoft.com/office/powerpoint/2010/main" val="352963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aro0o0o0nah\Pictures\15CA8GPKTNCA96IUDJCATYPVBXCAXP5846CAPWUFPSCAJSG3SQCA2AUI88CAJTV6GKCAM0Z25TCAD12OK1CAF5B088CA2LGBRVCAY6K36FCAJZXJ46CA3NCCOYCAJ3GWR1CAVJTW8UCAM9OK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4232275"/>
            <a:ext cx="1500188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saro0o0o0nah\Pictures\DICAY2H9XMCAKQRPZXCARB9LEPCAA19GH0CAJP5CBQCA0LDN01CA7NQ6G5CASJ8LK3CAX8RY2VCAM6IDWECA9O4RY3CAY2077GCABVKP2PCAO4JV95CAQOOM4ICAMY899WCAJVOMG5CAVWF04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6953" y="4023673"/>
            <a:ext cx="1719063" cy="227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8972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ربع نص 7"/>
          <p:cNvSpPr txBox="1"/>
          <p:nvPr/>
        </p:nvSpPr>
        <p:spPr>
          <a:xfrm>
            <a:off x="1724696" y="657562"/>
            <a:ext cx="50580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لغات البرمجة</a:t>
            </a:r>
            <a:endParaRPr lang="ar-SA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51520" y="1997839"/>
            <a:ext cx="84249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YE" sz="2000" b="1" dirty="0"/>
              <a:t>هــي بـرمـجـيـات تُـسـتـخــدم لـصـنــاعة البرمجيات الأخرى مثل: (التطبيقات، البرامج </a:t>
            </a:r>
            <a:r>
              <a:rPr lang="ar-YE" sz="2000" b="1" dirty="0" smtClean="0"/>
              <a:t>المساعدة)،</a:t>
            </a:r>
            <a:r>
              <a:rPr lang="ar-YE" sz="2000" b="1" dirty="0"/>
              <a:t>عن طريق توجيه الأوامــر بــاسـتـخـــــدام عبارات أو شفرات برمجية </a:t>
            </a:r>
            <a:r>
              <a:rPr lang="ar-SA" sz="2000" b="1" dirty="0" smtClean="0"/>
              <a:t>من قبل </a:t>
            </a:r>
            <a:r>
              <a:rPr lang="ar-SA" sz="2000" b="1" dirty="0"/>
              <a:t>المبرمج </a:t>
            </a:r>
            <a:endParaRPr lang="ar-SA" sz="2000" b="1" dirty="0" smtClean="0"/>
          </a:p>
          <a:p>
            <a:pPr algn="just"/>
            <a:endParaRPr lang="ar-SA" sz="2000" b="1" dirty="0" smtClean="0"/>
          </a:p>
          <a:p>
            <a:pPr algn="just"/>
            <a:r>
              <a:rPr lang="ar-SA" sz="2000" b="1" dirty="0" smtClean="0"/>
              <a:t>ولكل </a:t>
            </a:r>
            <a:r>
              <a:rPr lang="ar-SA" sz="2000" b="1" dirty="0"/>
              <a:t>من لغات البرمجة هدف برمجي معين يعتمد اختيار لغة البرمجة على التطبيق المراد برمجته ،</a:t>
            </a:r>
            <a:r>
              <a:rPr lang="ar-YE" sz="2000" b="1" dirty="0"/>
              <a:t>ومن</a:t>
            </a:r>
            <a:r>
              <a:rPr lang="ar-SA" sz="2000" b="1" dirty="0"/>
              <a:t> </a:t>
            </a:r>
            <a:r>
              <a:rPr lang="ar-YE" sz="2000" b="1" dirty="0"/>
              <a:t>لغات البرمجة</a:t>
            </a:r>
            <a:r>
              <a:rPr lang="ar-SA" sz="2000" b="1" dirty="0"/>
              <a:t> المشهورة </a:t>
            </a:r>
            <a:r>
              <a:rPr lang="ar-YE" sz="2000" b="1" dirty="0"/>
              <a:t>: (لغة البيسك </a:t>
            </a:r>
            <a:r>
              <a:rPr lang="en-US" sz="2000" b="1" dirty="0"/>
              <a:t>Basic</a:t>
            </a:r>
            <a:r>
              <a:rPr lang="ar-YE" sz="2000" b="1" dirty="0"/>
              <a:t>، لغة الفيجوال بيسك </a:t>
            </a:r>
            <a:r>
              <a:rPr lang="en-US" sz="2000" b="1" dirty="0"/>
              <a:t>Visual Basic</a:t>
            </a:r>
            <a:r>
              <a:rPr lang="ar-YE" sz="2000" b="1" dirty="0"/>
              <a:t>، لغات السي  </a:t>
            </a:r>
            <a:r>
              <a:rPr lang="en-US" sz="2000" b="1" dirty="0"/>
              <a:t>C، ++C، ++ Visual C</a:t>
            </a:r>
            <a:r>
              <a:rPr lang="ar-YE" sz="2000" b="1" dirty="0"/>
              <a:t>).</a:t>
            </a:r>
            <a:endParaRPr lang="ar-YE" sz="3000" b="1" dirty="0"/>
          </a:p>
        </p:txBody>
      </p:sp>
    </p:spTree>
    <p:extLst>
      <p:ext uri="{BB962C8B-B14F-4D97-AF65-F5344CB8AC3E}">
        <p14:creationId xmlns:p14="http://schemas.microsoft.com/office/powerpoint/2010/main" val="285133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2" name="Picture 8" descr="j02857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480" y="1440657"/>
            <a:ext cx="2665412" cy="2303462"/>
          </a:xfrm>
          <a:prstGeom prst="rect">
            <a:avLst/>
          </a:prstGeom>
          <a:noFill/>
        </p:spPr>
      </p:pic>
      <p:sp>
        <p:nvSpPr>
          <p:cNvPr id="41996" name="AutoShape 12"/>
          <p:cNvSpPr>
            <a:spLocks noChangeArrowheads="1"/>
          </p:cNvSpPr>
          <p:nvPr/>
        </p:nvSpPr>
        <p:spPr bwMode="auto">
          <a:xfrm>
            <a:off x="3597275" y="1991218"/>
            <a:ext cx="2684463" cy="1247775"/>
          </a:xfrm>
          <a:prstGeom prst="leftRightArrow">
            <a:avLst>
              <a:gd name="adj1" fmla="val 50000"/>
              <a:gd name="adj2" fmla="val 43028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ar-SA" sz="3600" b="1" dirty="0">
                <a:solidFill>
                  <a:schemeClr val="tx1"/>
                </a:solidFill>
              </a:rPr>
              <a:t>لغات البرمجة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1997" name="Picture 13" descr="psd12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1465263"/>
            <a:ext cx="1584325" cy="2374900"/>
          </a:xfrm>
          <a:prstGeom prst="rect">
            <a:avLst/>
          </a:prstGeom>
          <a:noFill/>
        </p:spPr>
      </p:pic>
      <p:sp>
        <p:nvSpPr>
          <p:cNvPr id="41995" name="AutoShape 11"/>
          <p:cNvSpPr>
            <a:spLocks noChangeArrowheads="1"/>
          </p:cNvSpPr>
          <p:nvPr/>
        </p:nvSpPr>
        <p:spPr bwMode="auto">
          <a:xfrm>
            <a:off x="1547813" y="4435475"/>
            <a:ext cx="6119812" cy="1512887"/>
          </a:xfrm>
          <a:prstGeom prst="wedgeRoundRectCallout">
            <a:avLst>
              <a:gd name="adj1" fmla="val -8676"/>
              <a:gd name="adj2" fmla="val 49264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sz="2800" b="1" dirty="0">
                <a:solidFill>
                  <a:schemeClr val="tx2">
                    <a:lumMod val="50000"/>
                  </a:schemeClr>
                </a:solidFill>
              </a:rPr>
              <a:t>وسيلة تخاطب ولغة مشتركة بين الانسان والحاسب </a:t>
            </a:r>
          </a:p>
          <a:p>
            <a:pPr algn="ctr"/>
            <a:r>
              <a:rPr lang="ar-SA" sz="2800" b="1" dirty="0">
                <a:solidFill>
                  <a:schemeClr val="tx2">
                    <a:lumMod val="50000"/>
                  </a:schemeClr>
                </a:solidFill>
              </a:rPr>
              <a:t>يستخدمها المشتغلين في الحاسب والمبرمجين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70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6" grpId="0" animBg="1"/>
      <p:bldP spid="4199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0"/>
          <p:cNvSpPr>
            <a:spLocks noChangeArrowheads="1"/>
          </p:cNvSpPr>
          <p:nvPr/>
        </p:nvSpPr>
        <p:spPr bwMode="auto">
          <a:xfrm>
            <a:off x="6545934" y="1902654"/>
            <a:ext cx="2166937" cy="168789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ar-SA" sz="3600" dirty="0">
                <a:solidFill>
                  <a:schemeClr val="tx2"/>
                </a:solidFill>
              </a:rPr>
              <a:t>نظم تشغيل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Oval 11"/>
          <p:cNvSpPr>
            <a:spLocks noChangeArrowheads="1"/>
          </p:cNvSpPr>
          <p:nvPr/>
        </p:nvSpPr>
        <p:spPr bwMode="auto">
          <a:xfrm>
            <a:off x="4510737" y="2657584"/>
            <a:ext cx="2166937" cy="168789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ar-SA" sz="2400" dirty="0" smtClean="0">
                <a:solidFill>
                  <a:schemeClr val="tx2"/>
                </a:solidFill>
              </a:rPr>
              <a:t>البرامج المساعدة</a:t>
            </a:r>
            <a:r>
              <a:rPr lang="en-US" sz="2400" dirty="0" smtClean="0">
                <a:solidFill>
                  <a:schemeClr val="tx2"/>
                </a:solidFill>
              </a:rPr>
              <a:t>/ </a:t>
            </a:r>
            <a:r>
              <a:rPr lang="ar-SA" sz="2400" dirty="0" smtClean="0">
                <a:solidFill>
                  <a:schemeClr val="tx2"/>
                </a:solidFill>
              </a:rPr>
              <a:t>ادوات النظام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2627784" y="3594209"/>
            <a:ext cx="2166938" cy="168789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ar-SA" sz="3600" dirty="0">
                <a:solidFill>
                  <a:schemeClr val="tx2"/>
                </a:solidFill>
              </a:rPr>
              <a:t>لغات البرمجة 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611560" y="4444276"/>
            <a:ext cx="2160240" cy="186100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ar-SA" sz="4000" dirty="0">
                <a:solidFill>
                  <a:schemeClr val="bg1"/>
                </a:solidFill>
              </a:rPr>
              <a:t>التطبيقات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123728" y="836712"/>
            <a:ext cx="50580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أنواع المكونات البرمجية</a:t>
            </a:r>
          </a:p>
        </p:txBody>
      </p:sp>
    </p:spTree>
    <p:extLst>
      <p:ext uri="{BB962C8B-B14F-4D97-AF65-F5344CB8AC3E}">
        <p14:creationId xmlns:p14="http://schemas.microsoft.com/office/powerpoint/2010/main" val="422913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1979712" y="1628800"/>
            <a:ext cx="43204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4" name="مربع نص 3"/>
          <p:cNvSpPr txBox="1"/>
          <p:nvPr/>
        </p:nvSpPr>
        <p:spPr>
          <a:xfrm>
            <a:off x="899591" y="1628800"/>
            <a:ext cx="715661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برمجيات مخصصة </a:t>
            </a:r>
            <a:r>
              <a:rPr lang="ar-SA" sz="2000" b="1" dirty="0" smtClean="0"/>
              <a:t>لأداء </a:t>
            </a:r>
            <a:r>
              <a:rPr lang="ar-SA" sz="2000" b="1" dirty="0"/>
              <a:t>مهام معينة في المجالات التجارية أو العلمية </a:t>
            </a:r>
            <a:r>
              <a:rPr lang="ar-YE" sz="2000" b="1" dirty="0"/>
              <a:t>وهي أكثر أنواع برمجيات الحاسب</a:t>
            </a:r>
            <a:r>
              <a:rPr lang="ar-SA" sz="2000" b="1" dirty="0"/>
              <a:t> </a:t>
            </a:r>
            <a:r>
              <a:rPr lang="ar-YE" sz="2000" b="1" dirty="0"/>
              <a:t>انتشاراً وتنوعاً </a:t>
            </a:r>
            <a:endParaRPr lang="ar-SA" sz="2000" b="1" dirty="0"/>
          </a:p>
        </p:txBody>
      </p:sp>
      <p:pic>
        <p:nvPicPr>
          <p:cNvPr id="5" name="Picture 3" descr="C:\Users\saro0o0o0nah\Pictures\SHCALO82USCAUCJUHACAMNRANNCATHS8LPCA3431O3CA8BDW0HCABTPSDJCAE33Z2VCA2BF7JXCA7Y776ACADBNQ3GCA3DBPHHCAQNE8D4CAVPXER7CAR9ZYH4CAJAU4N6CAZAD33YCA1RLDX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298359"/>
            <a:ext cx="15621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saro0o0o0nah\Pictures\microsoft_exc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1001" y="4280172"/>
            <a:ext cx="1838382" cy="198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saro0o0o0nah\Pictures\flash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413980"/>
            <a:ext cx="2035324" cy="203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868" y="2996952"/>
            <a:ext cx="1720062" cy="172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822" y="2835947"/>
            <a:ext cx="1644774" cy="164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مربع نص 9"/>
          <p:cNvSpPr txBox="1"/>
          <p:nvPr/>
        </p:nvSpPr>
        <p:spPr>
          <a:xfrm>
            <a:off x="2123728" y="836712"/>
            <a:ext cx="50580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التطبيقات</a:t>
            </a:r>
            <a:endParaRPr lang="ar-SA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691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31901" y="1340768"/>
            <a:ext cx="8641655" cy="460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ar-SA" sz="1650" b="1" dirty="0" smtClean="0"/>
              <a:t>من أشهر التطبيقات:</a:t>
            </a:r>
            <a:endParaRPr lang="ar-YE" sz="1650" b="1" dirty="0"/>
          </a:p>
          <a:p>
            <a:pPr marL="342900" indent="-342900" algn="just">
              <a:buClr>
                <a:srgbClr val="00B0F0"/>
              </a:buClr>
              <a:buFont typeface="+mj-lt"/>
              <a:buAutoNum type="arabicPeriod"/>
              <a:defRPr/>
            </a:pPr>
            <a:r>
              <a:rPr lang="ar-YE" sz="2000" b="1" dirty="0">
                <a:solidFill>
                  <a:schemeClr val="accent1">
                    <a:lumMod val="50000"/>
                  </a:schemeClr>
                </a:solidFill>
              </a:rPr>
              <a:t>برنامج معالجة النصوص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:(Microsoft Word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ar-SA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Clr>
                <a:srgbClr val="00B0F0"/>
              </a:buClr>
              <a:defRPr/>
            </a:pPr>
            <a:r>
              <a:rPr lang="ar-SA" sz="2000" b="1" dirty="0" smtClean="0"/>
              <a:t>مختص </a:t>
            </a:r>
            <a:r>
              <a:rPr lang="ar-SA" sz="2000" b="1" dirty="0"/>
              <a:t>بكتابة النصوص وتنسيقها وإدراج الإطارات والجداول</a:t>
            </a:r>
          </a:p>
          <a:p>
            <a:pPr marL="342900" indent="-342900" algn="just">
              <a:buClr>
                <a:srgbClr val="00B0F0"/>
              </a:buClr>
              <a:buFont typeface="+mj-lt"/>
              <a:buAutoNum type="arabicPeriod"/>
              <a:defRPr/>
            </a:pPr>
            <a:endParaRPr lang="en-US" sz="2000" b="1" dirty="0" smtClean="0"/>
          </a:p>
          <a:p>
            <a:pPr marL="342900" indent="-342900" algn="just">
              <a:buClr>
                <a:srgbClr val="00B0F0"/>
              </a:buClr>
              <a:buFont typeface="+mj-lt"/>
              <a:buAutoNum type="arabicPeriod"/>
              <a:defRPr/>
            </a:pPr>
            <a:endParaRPr lang="ar-YE" sz="2000" b="1" dirty="0"/>
          </a:p>
          <a:p>
            <a:pPr algn="just">
              <a:defRPr/>
            </a:pPr>
            <a:r>
              <a:rPr lang="ar-YE" sz="2000" b="1" dirty="0"/>
              <a:t>٢. </a:t>
            </a:r>
            <a:r>
              <a:rPr lang="ar-YE" sz="2000" b="1" dirty="0">
                <a:solidFill>
                  <a:schemeClr val="accent1">
                    <a:lumMod val="50000"/>
                  </a:schemeClr>
                </a:solidFill>
              </a:rPr>
              <a:t>برنامج الجداول الإلكترونية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:(Microsoft Excel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ar-SA" sz="2000" b="1" dirty="0" smtClean="0"/>
              <a:t>مختص </a:t>
            </a:r>
            <a:r>
              <a:rPr lang="ar-SA" sz="2000" b="1" dirty="0"/>
              <a:t>بكتابة بالعمليات الحسابية والمنطقية والدوال الرياضية على </a:t>
            </a:r>
            <a:r>
              <a:rPr lang="ar-SA" sz="2000" b="1" dirty="0" smtClean="0"/>
              <a:t>بيانات</a:t>
            </a:r>
          </a:p>
          <a:p>
            <a:pPr algn="just">
              <a:defRPr/>
            </a:pPr>
            <a:r>
              <a:rPr lang="ar-SA" sz="2000" b="1" dirty="0" smtClean="0"/>
              <a:t> </a:t>
            </a:r>
            <a:r>
              <a:rPr lang="ar-SA" sz="2000" b="1" dirty="0"/>
              <a:t>مخزنة على هذه الجداول .</a:t>
            </a:r>
          </a:p>
          <a:p>
            <a:pPr algn="just">
              <a:defRPr/>
            </a:pPr>
            <a:endParaRPr lang="ar-SA" sz="2000" b="1" dirty="0" smtClean="0"/>
          </a:p>
          <a:p>
            <a:pPr algn="just">
              <a:defRPr/>
            </a:pPr>
            <a:endParaRPr lang="ar-YE" sz="2000" b="1" dirty="0"/>
          </a:p>
          <a:p>
            <a:pPr algn="just">
              <a:defRPr/>
            </a:pPr>
            <a:r>
              <a:rPr lang="ar-YE" sz="2000" b="1" dirty="0">
                <a:solidFill>
                  <a:schemeClr val="accent1">
                    <a:lumMod val="50000"/>
                  </a:schemeClr>
                </a:solidFill>
              </a:rPr>
              <a:t>٣. برنامج قواعد البيانات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:( Microsoft Access)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ar-SA" sz="2000" b="1" dirty="0" smtClean="0"/>
              <a:t>مختص </a:t>
            </a:r>
            <a:r>
              <a:rPr lang="ar-SA" sz="2000" b="1" dirty="0"/>
              <a:t>بإنشاء قواعد البيانات وتخزين البيانات عليها ومن ثم استرجاعها بالشكل </a:t>
            </a:r>
            <a:endParaRPr lang="ar-SA" sz="2000" b="1" dirty="0" smtClean="0"/>
          </a:p>
          <a:p>
            <a:pPr algn="just">
              <a:defRPr/>
            </a:pPr>
            <a:r>
              <a:rPr lang="ar-SA" sz="2000" b="1" dirty="0" smtClean="0"/>
              <a:t>والوقت الذي </a:t>
            </a:r>
            <a:r>
              <a:rPr lang="ar-SA" sz="2000" b="1" dirty="0"/>
              <a:t>يرغب به المستخدم .</a:t>
            </a:r>
          </a:p>
          <a:p>
            <a:pPr algn="just">
              <a:defRPr/>
            </a:pPr>
            <a:endParaRPr lang="ar-YE" sz="2000" b="1" dirty="0"/>
          </a:p>
          <a:p>
            <a:pPr algn="just">
              <a:defRPr/>
            </a:pPr>
            <a:endParaRPr lang="ar-SA" sz="1700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2123728" y="513546"/>
            <a:ext cx="50580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التطبيقات</a:t>
            </a:r>
            <a:endParaRPr lang="ar-SA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10242" name="Picture 2" descr="http://static.ccm2.net/de.ccm.net/faq/images/o99XmSGvDg7GnHPTR6rcOqGa9Is7NVcWe6CStwTbn9vCoRSJsgSc5RtRvtsqisg6-word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31" y="836711"/>
            <a:ext cx="1431849" cy="1341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lh3.ggpht.com/GkNfqm17WFuzaIR87_oz690ErF63hL08Ngj73QtDxyWlCOF80d2gWd2GHrPLJJ-YmHYS=w30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52699"/>
            <a:ext cx="1323129" cy="1323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bizdatasystems.com/wp-content/uploads/2014/01/Access-2013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97" y="4584465"/>
            <a:ext cx="1477683" cy="1204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90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31901" y="1340768"/>
            <a:ext cx="8641655" cy="342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ar-SA" sz="1650" b="1" dirty="0" smtClean="0"/>
              <a:t>من أشهر التطبيقات:</a:t>
            </a:r>
            <a:endParaRPr lang="ar-YE" sz="1650" b="1" dirty="0"/>
          </a:p>
          <a:p>
            <a:pPr algn="just">
              <a:defRPr/>
            </a:pPr>
            <a:endParaRPr lang="ar-YE" sz="2000" b="1" dirty="0"/>
          </a:p>
          <a:p>
            <a:pPr algn="just">
              <a:defRPr/>
            </a:pPr>
            <a:r>
              <a:rPr lang="ar-YE" sz="2000" b="1" dirty="0"/>
              <a:t>٤</a:t>
            </a:r>
            <a:r>
              <a:rPr lang="ar-YE" sz="2000" b="1" dirty="0">
                <a:solidFill>
                  <a:schemeClr val="accent1">
                    <a:lumMod val="50000"/>
                  </a:schemeClr>
                </a:solidFill>
              </a:rPr>
              <a:t>. برنامج متصفح الإنترنت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ar-YE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/>
              <a:t>: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(Internet Explorer</a:t>
            </a:r>
            <a:r>
              <a:rPr lang="ar-SA" sz="2000" b="1" dirty="0"/>
              <a:t> </a:t>
            </a:r>
            <a:endParaRPr lang="ar-SA" sz="2000" b="1" dirty="0" smtClean="0"/>
          </a:p>
          <a:p>
            <a:pPr algn="just">
              <a:defRPr/>
            </a:pPr>
            <a:r>
              <a:rPr lang="ar-SA" sz="2000" b="1" dirty="0" smtClean="0"/>
              <a:t>مختص </a:t>
            </a:r>
            <a:r>
              <a:rPr lang="ar-SA" sz="2000" b="1" dirty="0"/>
              <a:t>يفتح مواقع وصفحات الإنترنت الموجودة على الشبكة العالمية .</a:t>
            </a:r>
          </a:p>
          <a:p>
            <a:pPr algn="just">
              <a:defRPr/>
            </a:pPr>
            <a:endParaRPr lang="ar-YE" sz="2000" b="1" dirty="0"/>
          </a:p>
          <a:p>
            <a:pPr marL="342900" indent="-342900" algn="just">
              <a:defRPr/>
            </a:pPr>
            <a:r>
              <a:rPr lang="ar-SA" sz="2000" b="1" dirty="0"/>
              <a:t>5</a:t>
            </a:r>
            <a:r>
              <a:rPr lang="ar-YE" sz="2000" b="1" dirty="0"/>
              <a:t>. </a:t>
            </a:r>
            <a:r>
              <a:rPr lang="ar-YE" sz="2000" b="1" dirty="0">
                <a:solidFill>
                  <a:schemeClr val="accent1">
                    <a:lumMod val="50000"/>
                  </a:schemeClr>
                </a:solidFill>
              </a:rPr>
              <a:t>برنامج العروض </a:t>
            </a:r>
            <a:r>
              <a:rPr lang="ar-YE" sz="2000" b="1" dirty="0" err="1">
                <a:solidFill>
                  <a:schemeClr val="accent1">
                    <a:lumMod val="50000"/>
                  </a:schemeClr>
                </a:solidFill>
              </a:rPr>
              <a:t>التقديمية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ar-YE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: (Microsoft PowerPoint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defRPr/>
            </a:pPr>
            <a:r>
              <a:rPr lang="ar-SA" sz="2000" b="1" dirty="0" smtClean="0"/>
              <a:t>مختص </a:t>
            </a:r>
            <a:r>
              <a:rPr lang="ar-SA" sz="2000" b="1" dirty="0"/>
              <a:t>بتصميم شرائح العروض التقديمية(التجارية والتعليمية والاجتماعات وغيرها)</a:t>
            </a:r>
          </a:p>
          <a:p>
            <a:pPr marL="342900" indent="-342900" algn="just">
              <a:defRPr/>
            </a:pPr>
            <a:endParaRPr lang="en-US" sz="2000" b="1" dirty="0"/>
          </a:p>
          <a:p>
            <a:pPr marL="342900" indent="-342900" algn="just">
              <a:defRPr/>
            </a:pPr>
            <a:r>
              <a:rPr lang="ar-YE" sz="2000" b="1" dirty="0"/>
              <a:t>٦. </a:t>
            </a:r>
            <a:r>
              <a:rPr lang="ar-YE" sz="2000" b="1" dirty="0">
                <a:solidFill>
                  <a:schemeClr val="accent1">
                    <a:lumMod val="50000"/>
                  </a:schemeClr>
                </a:solidFill>
              </a:rPr>
              <a:t>بـرامـج مـتـعـددة الأغراض: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ar-YE" sz="2000" b="1" dirty="0" smtClean="0"/>
              <a:t> </a:t>
            </a:r>
            <a:r>
              <a:rPr lang="ar-SA" sz="2000" b="1" dirty="0"/>
              <a:t>مختص في تجميع أكثر وسائل العروض من فيديو ورسوم وصور ونصوص وغيرها ، ومنها </a:t>
            </a:r>
            <a:r>
              <a:rPr lang="ar-YE" sz="2000" b="1" dirty="0"/>
              <a:t>(برنـامــج </a:t>
            </a:r>
            <a:r>
              <a:rPr lang="ar-SA" sz="2000" b="1" dirty="0" err="1"/>
              <a:t>ال</a:t>
            </a:r>
            <a:r>
              <a:rPr lang="ar-YE" sz="2000" b="1" dirty="0" err="1"/>
              <a:t>ماكرومــــيــــديــا</a:t>
            </a:r>
            <a:r>
              <a:rPr lang="ar-YE" sz="2000" b="1" dirty="0"/>
              <a:t> فــلاش </a:t>
            </a:r>
            <a:r>
              <a:rPr lang="en-US" sz="2000" b="1" dirty="0"/>
              <a:t>Macromedia Flash</a:t>
            </a:r>
            <a:r>
              <a:rPr lang="ar-YE" sz="2000" b="1" dirty="0"/>
              <a:t>) </a:t>
            </a:r>
            <a:r>
              <a:rPr lang="ar-SA" sz="2000" b="1" dirty="0"/>
              <a:t>المختص في </a:t>
            </a:r>
            <a:r>
              <a:rPr lang="ar-YE" sz="2000" b="1" dirty="0"/>
              <a:t>عمل </a:t>
            </a:r>
            <a:r>
              <a:rPr lang="ar-YE" sz="2000" b="1" dirty="0" err="1"/>
              <a:t>ال</a:t>
            </a:r>
            <a:r>
              <a:rPr lang="ar-SA" sz="2000" b="1" dirty="0"/>
              <a:t>صور</a:t>
            </a:r>
            <a:r>
              <a:rPr lang="ar-YE" sz="2000" b="1" dirty="0"/>
              <a:t> المتحركة</a:t>
            </a:r>
            <a:r>
              <a:rPr lang="ar-SA" sz="2000" b="1" dirty="0"/>
              <a:t> </a:t>
            </a:r>
            <a:r>
              <a:rPr lang="ar-SA" sz="1700" b="1" dirty="0"/>
              <a:t>.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2123728" y="513546"/>
            <a:ext cx="50580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التطبيقات</a:t>
            </a:r>
            <a:endParaRPr lang="ar-SA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97" y="1198891"/>
            <a:ext cx="1206486" cy="1206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AutoShape 2" descr="نتيجة بحث الصور عن ‪powerpoint‬‏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6" name="AutoShape 4" descr="نتيجة بحث الصور عن ‪powerpoint‬‏"/>
          <p:cNvSpPr>
            <a:spLocks noChangeAspect="1" noChangeArrowheads="1"/>
          </p:cNvSpPr>
          <p:nvPr/>
        </p:nvSpPr>
        <p:spPr bwMode="auto">
          <a:xfrm>
            <a:off x="90487" y="1587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9222" name="Picture 6" descr="http://2.bp.blogspot.com/-BdI7ESrX4fo/VbEL1ZN2EwI/AAAAAAAAAD0/EJUlMoj-6Ak/s1600/logo_powerpoint_onlin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1249623" cy="1259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4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403648" y="221362"/>
            <a:ext cx="6336704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ar-SA" sz="660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PT Bold Heading" pitchFamily="2" charset="-78"/>
              </a:rPr>
              <a:t>موجز </a:t>
            </a:r>
            <a:r>
              <a:rPr lang="ar-SA" sz="6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PT Bold Heading" pitchFamily="2" charset="-78"/>
              </a:rPr>
              <a:t>المحاضرة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1115616" y="2204864"/>
            <a:ext cx="7344816" cy="59093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ar-SA" sz="3600" b="1" dirty="0" smtClean="0"/>
              <a:t>تعريف الحاسب الآلي وميزاته.</a:t>
            </a:r>
            <a:endParaRPr lang="ar-SA" sz="3600" b="1" dirty="0"/>
          </a:p>
          <a:p>
            <a:pPr marL="742950" indent="-742950">
              <a:buFont typeface="+mj-lt"/>
              <a:buAutoNum type="arabicPeriod"/>
            </a:pPr>
            <a:r>
              <a:rPr lang="ar-SA" sz="3600" b="1" dirty="0"/>
              <a:t>التعرف على مراحل تطور الحاسب الآلي.</a:t>
            </a:r>
          </a:p>
          <a:p>
            <a:pPr marL="742950" indent="-742950">
              <a:buFont typeface="+mj-lt"/>
              <a:buAutoNum type="arabicPeriod"/>
            </a:pPr>
            <a:r>
              <a:rPr lang="ar-SA" sz="3600" b="1" dirty="0"/>
              <a:t>التعرف على أجيال الحاسب الآلي.</a:t>
            </a:r>
          </a:p>
          <a:p>
            <a:pPr marL="742950" indent="-742950">
              <a:buFont typeface="+mj-lt"/>
              <a:buAutoNum type="arabicPeriod"/>
            </a:pPr>
            <a:r>
              <a:rPr lang="ar-SA" sz="3600" b="1" dirty="0"/>
              <a:t>التعرف على مكونات الحاسب الآلي المادية والبرمجية.</a:t>
            </a:r>
          </a:p>
          <a:p>
            <a:pPr marL="742950" indent="-742950">
              <a:buFont typeface="+mj-lt"/>
              <a:buAutoNum type="arabicPeriod"/>
            </a:pPr>
            <a:r>
              <a:rPr lang="ar-SA" sz="3600" b="1" dirty="0"/>
              <a:t>التعرف على صندوق الحاسب </a:t>
            </a:r>
            <a:r>
              <a:rPr lang="en-US" sz="3600" b="1" dirty="0"/>
              <a:t>case</a:t>
            </a:r>
            <a:endParaRPr lang="ar-SA" sz="3600" b="1" dirty="0"/>
          </a:p>
          <a:p>
            <a:pPr marL="742950" indent="-742950">
              <a:buFont typeface="+mj-lt"/>
              <a:buAutoNum type="arabicPeriod"/>
            </a:pPr>
            <a:endParaRPr lang="ar-SA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360363" indent="-360363">
              <a:buFont typeface="Arial" pitchFamily="34" charset="0"/>
              <a:buChar char="•"/>
            </a:pPr>
            <a:endParaRPr lang="ar-SA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360363" indent="-360363">
              <a:buFont typeface="Arial" pitchFamily="34" charset="0"/>
              <a:buChar char="•"/>
            </a:pPr>
            <a:endParaRPr lang="ar-SA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0363" indent="-360363">
              <a:buFont typeface="Arial" pitchFamily="34" charset="0"/>
              <a:buChar char="•"/>
            </a:pPr>
            <a:endParaRPr lang="ar-SA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266829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2"/>
          <p:cNvSpPr txBox="1">
            <a:spLocks noChangeArrowheads="1"/>
          </p:cNvSpPr>
          <p:nvPr/>
        </p:nvSpPr>
        <p:spPr bwMode="auto">
          <a:xfrm>
            <a:off x="1619672" y="1484784"/>
            <a:ext cx="7308428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ar-YE" sz="3200" b="1" dirty="0">
                <a:solidFill>
                  <a:schemeClr val="accent3">
                    <a:lumMod val="50000"/>
                  </a:schemeClr>
                </a:solidFill>
              </a:rPr>
              <a:t>أجهزة الأشعة فوق الحمراء (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Infra Red</a:t>
            </a:r>
            <a:r>
              <a:rPr lang="ar-YE" sz="3200" b="1" dirty="0">
                <a:solidFill>
                  <a:schemeClr val="accent3">
                    <a:lumMod val="50000"/>
                  </a:schemeClr>
                </a:solidFill>
              </a:rPr>
              <a:t>) وأجهزة البلوتوث: </a:t>
            </a:r>
            <a:endParaRPr lang="ar-SA" sz="32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just"/>
            <a:r>
              <a:rPr lang="ar-SA" sz="3200" b="1" dirty="0"/>
              <a:t>وهي تلعب عادة دور</a:t>
            </a:r>
            <a:r>
              <a:rPr lang="ar-YE" sz="3200" b="1" dirty="0"/>
              <a:t> </a:t>
            </a:r>
            <a:r>
              <a:rPr lang="ar-SA" sz="3200" b="1" dirty="0"/>
              <a:t>ال</a:t>
            </a:r>
            <a:r>
              <a:rPr lang="ar-YE" sz="3200" b="1" dirty="0"/>
              <a:t>وسيط بين أجهزة الحاسب</a:t>
            </a:r>
            <a:r>
              <a:rPr lang="ar-SA" sz="3200" b="1" dirty="0"/>
              <a:t> </a:t>
            </a:r>
            <a:r>
              <a:rPr lang="ar-YE" sz="3200" b="1" dirty="0"/>
              <a:t>و</a:t>
            </a:r>
            <a:r>
              <a:rPr lang="ar-SA" sz="3200" b="1" dirty="0"/>
              <a:t>بين </a:t>
            </a:r>
            <a:r>
              <a:rPr lang="ar-YE" sz="3200" b="1" dirty="0"/>
              <a:t>الوحدات</a:t>
            </a:r>
            <a:r>
              <a:rPr lang="ar-SA" sz="3200" b="1" dirty="0"/>
              <a:t> </a:t>
            </a:r>
            <a:r>
              <a:rPr lang="ar-YE" sz="3200" b="1" dirty="0"/>
              <a:t>الأخرى</a:t>
            </a:r>
            <a:r>
              <a:rPr lang="ar-SA" sz="3200" b="1" dirty="0"/>
              <a:t> مثل </a:t>
            </a:r>
            <a:r>
              <a:rPr lang="ar-SA" sz="3200" b="1" dirty="0" smtClean="0"/>
              <a:t>(</a:t>
            </a:r>
            <a:r>
              <a:rPr lang="ar-YE" sz="32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لوحة المفاتيح اللاسلكيـة، الـفـأرة الـلاسلكية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والهواتف النقالة ...</a:t>
            </a:r>
            <a:r>
              <a:rPr lang="ar-SA" sz="3200" b="1" dirty="0"/>
              <a:t>) حيث يمكن</a:t>
            </a:r>
          </a:p>
          <a:p>
            <a:pPr marL="342900" indent="-342900" algn="just"/>
            <a:r>
              <a:rPr lang="ar-SA" sz="3200" b="1" dirty="0"/>
              <a:t>من خلالها استقبال وإرسال البيانات بين الطرفين .</a:t>
            </a:r>
          </a:p>
          <a:p>
            <a:pPr marL="342900" indent="-342900" algn="r"/>
            <a:endParaRPr lang="en-GB" sz="2000" dirty="0">
              <a:solidFill>
                <a:srgbClr val="000099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259632" y="439241"/>
            <a:ext cx="64807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وحدات وادخال و اخراج ثنائية العمل</a:t>
            </a:r>
            <a:endParaRPr lang="ar-SA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1026" name="Picture 2" descr="http://ar4download.com/wp-content/uploads/2013/11/5213ccb1757b7f4c568b456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42453"/>
            <a:ext cx="1845062" cy="184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67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0"/>
          <p:cNvSpPr>
            <a:spLocks noChangeArrowheads="1"/>
          </p:cNvSpPr>
          <p:nvPr/>
        </p:nvSpPr>
        <p:spPr bwMode="auto">
          <a:xfrm>
            <a:off x="6545934" y="1642978"/>
            <a:ext cx="2166937" cy="220724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ar-SA" sz="3200" dirty="0">
                <a:solidFill>
                  <a:schemeClr val="tx2"/>
                </a:solidFill>
              </a:rPr>
              <a:t>وحدات الادخال والاخراج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Oval 11"/>
          <p:cNvSpPr>
            <a:spLocks noChangeArrowheads="1"/>
          </p:cNvSpPr>
          <p:nvPr/>
        </p:nvSpPr>
        <p:spPr bwMode="auto">
          <a:xfrm>
            <a:off x="4510737" y="2397909"/>
            <a:ext cx="2166937" cy="220724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ar-SA" sz="3200" dirty="0" smtClean="0">
                <a:solidFill>
                  <a:schemeClr val="bg1"/>
                </a:solidFill>
              </a:rPr>
              <a:t>وحدة المعالجة المركزية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2627784" y="3507651"/>
            <a:ext cx="2166938" cy="186100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ar-SA" sz="4000" dirty="0" smtClean="0">
                <a:solidFill>
                  <a:schemeClr val="tx2"/>
                </a:solidFill>
              </a:rPr>
              <a:t>وحدة الذاكرة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683568" y="4444276"/>
            <a:ext cx="2166938" cy="186100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ar-SA" sz="4000" dirty="0" smtClean="0">
                <a:solidFill>
                  <a:schemeClr val="tx2"/>
                </a:solidFill>
              </a:rPr>
              <a:t>وحدات التخزين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732690" y="657562"/>
            <a:ext cx="50580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أنواع المكونات المادية للحاسب </a:t>
            </a:r>
          </a:p>
        </p:txBody>
      </p:sp>
    </p:spTree>
    <p:extLst>
      <p:ext uri="{BB962C8B-B14F-4D97-AF65-F5344CB8AC3E}">
        <p14:creationId xmlns:p14="http://schemas.microsoft.com/office/powerpoint/2010/main" val="67819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971600" y="1334739"/>
            <a:ext cx="7632848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ar-SA" sz="2400" b="1" dirty="0">
                <a:solidFill>
                  <a:schemeClr val="accent1">
                    <a:lumMod val="50000"/>
                  </a:schemeClr>
                </a:solidFill>
              </a:rPr>
              <a:t>تسمى معالج أو(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Central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Processing Unit (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CPU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ar-SA" sz="2400" b="1" dirty="0"/>
              <a:t>هي الوحدة المسؤولة عن كافة العمليات الحسابية والمنطقية وإدارة عمليات البيانات والوحدات الملحقة في الجهاز ،وتثبت هذه القطعة بداخل صندوق الجهاز على اللوحة الأم ، ووظائفها الأساسية هي: </a:t>
            </a:r>
            <a:endParaRPr lang="ar-SA" sz="2400" b="1" dirty="0" smtClean="0"/>
          </a:p>
          <a:p>
            <a:endParaRPr lang="ar-SA" sz="2400" b="1" dirty="0"/>
          </a:p>
          <a:p>
            <a:pPr>
              <a:buClr>
                <a:srgbClr val="00B0F0"/>
              </a:buClr>
              <a:buFont typeface="Calibri" pitchFamily="34" charset="0"/>
              <a:buAutoNum type="arabicPeriod"/>
            </a:pPr>
            <a:r>
              <a:rPr lang="ar-YE" sz="2400" b="1" dirty="0"/>
              <a:t>استقبال الأوامر من وحدات الإدخال ومعالجتها ثم إخراجها عن طريق وحدات</a:t>
            </a:r>
            <a:r>
              <a:rPr lang="ar-SA" sz="2400" b="1" dirty="0"/>
              <a:t> </a:t>
            </a:r>
            <a:r>
              <a:rPr lang="ar-YE" sz="2400" b="1" dirty="0"/>
              <a:t>الإخراج.</a:t>
            </a:r>
          </a:p>
          <a:p>
            <a:pPr>
              <a:buClr>
                <a:srgbClr val="00B0F0"/>
              </a:buClr>
              <a:buFont typeface="Calibri" pitchFamily="34" charset="0"/>
              <a:buAutoNum type="arabicPeriod"/>
            </a:pPr>
            <a:r>
              <a:rPr lang="ar-YE" sz="2400" b="1" dirty="0"/>
              <a:t> إجراء العمليات الحسابية </a:t>
            </a:r>
            <a:r>
              <a:rPr lang="ar-SA" sz="2400" b="1" dirty="0"/>
              <a:t>والمنطقية بسرعة ودقة فائقتين .</a:t>
            </a:r>
            <a:endParaRPr lang="ar-YE" sz="2400" b="1" dirty="0"/>
          </a:p>
          <a:p>
            <a:pPr>
              <a:buClr>
                <a:srgbClr val="00B0F0"/>
              </a:buClr>
              <a:buFont typeface="Calibri" pitchFamily="34" charset="0"/>
              <a:buAutoNum type="arabicPeriod"/>
            </a:pPr>
            <a:r>
              <a:rPr lang="ar-SA" sz="2400" b="1" dirty="0"/>
              <a:t>التعرف على الوحدات </a:t>
            </a:r>
            <a:r>
              <a:rPr lang="ar-YE" sz="2400" b="1" dirty="0"/>
              <a:t>الموصولة </a:t>
            </a:r>
            <a:r>
              <a:rPr lang="ar-SA" sz="2400" b="1" dirty="0"/>
              <a:t>في الجهاز عند بدء التشغيل .</a:t>
            </a:r>
          </a:p>
          <a:p>
            <a:pPr>
              <a:buClr>
                <a:srgbClr val="00B0F0"/>
              </a:buClr>
              <a:buFont typeface="Calibri" pitchFamily="34" charset="0"/>
              <a:buAutoNum type="arabicPeriod"/>
            </a:pPr>
            <a:r>
              <a:rPr lang="ar-YE" sz="2400" b="1" dirty="0"/>
              <a:t>التأكد من سلامة أجزاء الحاسب</a:t>
            </a:r>
            <a:r>
              <a:rPr lang="ar-SA" sz="2400" b="1" dirty="0"/>
              <a:t> كافة .</a:t>
            </a:r>
          </a:p>
          <a:p>
            <a:endParaRPr lang="ar-SA" sz="2400" b="1" dirty="0">
              <a:solidFill>
                <a:srgbClr val="00B0F0"/>
              </a:solidFill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259632" y="439241"/>
            <a:ext cx="64807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وحدة المعالجة المركزية</a:t>
            </a:r>
            <a:endParaRPr lang="ar-SA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926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971600" y="1334739"/>
            <a:ext cx="763284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2400" b="1" dirty="0">
              <a:solidFill>
                <a:srgbClr val="00B0F0"/>
              </a:solidFill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8" descr="pentium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4789" y="4643574"/>
            <a:ext cx="1440160" cy="1440160"/>
          </a:xfrm>
          <a:prstGeom prst="rect">
            <a:avLst/>
          </a:prstGeom>
          <a:noFill/>
        </p:spPr>
      </p:pic>
      <p:sp>
        <p:nvSpPr>
          <p:cNvPr id="9" name="مربع نص 8"/>
          <p:cNvSpPr txBox="1"/>
          <p:nvPr/>
        </p:nvSpPr>
        <p:spPr>
          <a:xfrm>
            <a:off x="1259632" y="439241"/>
            <a:ext cx="64807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وحدة المعالجة المركزية</a:t>
            </a:r>
            <a:endParaRPr lang="ar-SA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946042" y="1756998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</a:pPr>
            <a:r>
              <a:rPr lang="ar-SA" sz="2400" b="1" dirty="0"/>
              <a:t>هناك العديد من أنواع المعالجات المصنعة وتختلف عن بعضها البعض من حيث (السرعة ،وقدرة التعامل مع البيانات ،والشركات الصانعة ) ومن هذه الأنواع (</a:t>
            </a:r>
            <a:r>
              <a:rPr lang="en-US" sz="2400" b="1" dirty="0"/>
              <a:t>AMD, Celeron, Pentium4, Centrino</a:t>
            </a:r>
            <a:r>
              <a:rPr lang="ar-SA" sz="2400" b="1" dirty="0"/>
              <a:t>).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946042" y="3105835"/>
            <a:ext cx="7344816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rgbClr val="7B1717"/>
              </a:buClr>
              <a:defRPr/>
            </a:pPr>
            <a:r>
              <a:rPr lang="ar-SA" sz="2400" b="1" dirty="0">
                <a:solidFill>
                  <a:schemeClr val="accent1">
                    <a:lumMod val="50000"/>
                  </a:schemeClr>
                </a:solidFill>
              </a:rPr>
              <a:t>وحدة قياس سرعة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CPU  </a:t>
            </a:r>
            <a:r>
              <a:rPr lang="ar-SA" sz="2400" b="1" dirty="0">
                <a:solidFill>
                  <a:schemeClr val="accent1">
                    <a:lumMod val="50000"/>
                  </a:schemeClr>
                </a:solidFill>
              </a:rPr>
              <a:t>هيرتز 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Hz</a:t>
            </a:r>
            <a:r>
              <a:rPr lang="ar-SA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ar-SA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09600" indent="-609600" algn="ctr">
              <a:spcBef>
                <a:spcPct val="20000"/>
              </a:spcBef>
              <a:buClr>
                <a:srgbClr val="7B1717"/>
              </a:buClr>
              <a:defRPr/>
            </a:pP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SA" sz="2400" b="1" dirty="0">
                <a:solidFill>
                  <a:schemeClr val="accent1">
                    <a:lumMod val="50000"/>
                  </a:schemeClr>
                </a:solidFill>
              </a:rPr>
              <a:t>بالميجاهرتز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MHz</a:t>
            </a:r>
            <a:endParaRPr lang="ar-SA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09600" indent="-609600" algn="ctr">
              <a:spcBef>
                <a:spcPct val="20000"/>
              </a:spcBef>
              <a:buClr>
                <a:srgbClr val="7B1717"/>
              </a:buClr>
              <a:defRPr/>
            </a:pP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SA" sz="2400" b="1" dirty="0" err="1">
                <a:solidFill>
                  <a:schemeClr val="accent1">
                    <a:lumMod val="50000"/>
                  </a:schemeClr>
                </a:solidFill>
              </a:rPr>
              <a:t>الجيجاهيرتز</a:t>
            </a:r>
            <a:r>
              <a:rPr lang="ar-SA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GHz</a:t>
            </a:r>
            <a:endParaRPr 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4" descr="CPU 754 AMD Sempron 2800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39284"/>
            <a:ext cx="2121243" cy="13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CP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419" y="4796808"/>
            <a:ext cx="1847069" cy="128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07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23935" y="3055784"/>
            <a:ext cx="4749678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2400" b="1" dirty="0"/>
              <a:t>تقوم بمعالجه العمليات الحسابية </a:t>
            </a:r>
          </a:p>
          <a:p>
            <a:pPr algn="ctr"/>
            <a:r>
              <a:rPr lang="ar-SA" sz="2400" b="1" dirty="0"/>
              <a:t>والمنطقية</a:t>
            </a:r>
            <a:endParaRPr lang="en-US" sz="2400" b="1" dirty="0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4777738" y="2924944"/>
            <a:ext cx="4075043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2400" b="1" dirty="0"/>
              <a:t>تعتبر بمثابة الدماغ ويمكن من خلالها</a:t>
            </a:r>
          </a:p>
          <a:p>
            <a:pPr algn="ctr"/>
            <a:r>
              <a:rPr lang="ar-SA" sz="2400" b="1" dirty="0"/>
              <a:t>اصدار الأوامر لجميع أقسام الحاسب</a:t>
            </a:r>
          </a:p>
          <a:p>
            <a:pPr algn="ctr"/>
            <a:r>
              <a:rPr lang="ar-SA" sz="2400" b="1" dirty="0"/>
              <a:t>والتنسيق فيما بينها</a:t>
            </a:r>
            <a:endParaRPr lang="en-US" sz="2400" b="1" dirty="0"/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357188" y="1539280"/>
            <a:ext cx="7848600" cy="1882775"/>
            <a:chOff x="0" y="1484313"/>
            <a:chExt cx="8634413" cy="2234260"/>
          </a:xfrm>
        </p:grpSpPr>
        <p:sp>
          <p:nvSpPr>
            <p:cNvPr id="10" name="Rectangle 4"/>
            <p:cNvSpPr txBox="1">
              <a:spLocks noRot="1" noChangeArrowheads="1"/>
            </p:cNvSpPr>
            <p:nvPr/>
          </p:nvSpPr>
          <p:spPr>
            <a:xfrm>
              <a:off x="5473352" y="2222787"/>
              <a:ext cx="3161061" cy="1064382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609600" indent="-609600" algn="ctr" fontAlgn="auto"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Font typeface="Wingdings" pitchFamily="2" charset="2"/>
                <a:buNone/>
                <a:defRPr/>
              </a:pPr>
              <a:r>
                <a:rPr lang="ar-SA" sz="2400" b="1" dirty="0">
                  <a:solidFill>
                    <a:schemeClr val="accent3">
                      <a:lumMod val="50000"/>
                    </a:schemeClr>
                  </a:solidFill>
                </a:rPr>
                <a:t>وحدة التحكم</a:t>
              </a:r>
              <a:endParaRPr lang="en-US" sz="2400" b="1" dirty="0">
                <a:solidFill>
                  <a:schemeClr val="accent3">
                    <a:lumMod val="50000"/>
                  </a:schemeClr>
                </a:solidFill>
              </a:endParaRPr>
            </a:p>
            <a:p>
              <a:pPr marL="609600" indent="-609600" algn="ctr" fontAlgn="auto"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Font typeface="Wingdings" pitchFamily="2" charset="2"/>
                <a:buNone/>
                <a:defRPr/>
              </a:pPr>
              <a:r>
                <a:rPr lang="ar-SA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en-US" sz="2400" b="1" dirty="0">
                  <a:solidFill>
                    <a:schemeClr val="accent3">
                      <a:lumMod val="50000"/>
                    </a:schemeClr>
                  </a:solidFill>
                </a:rPr>
                <a:t>Control Unit</a:t>
              </a:r>
              <a:endParaRPr lang="ar-SA" sz="3200" b="1" dirty="0">
                <a:solidFill>
                  <a:schemeClr val="accent3">
                    <a:lumMod val="50000"/>
                  </a:schemeClr>
                </a:solidFill>
              </a:endParaRPr>
            </a:p>
            <a:p>
              <a:pPr marL="609600" indent="-609600" algn="ctr" fontAlgn="auto"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Font typeface="Wingdings" pitchFamily="2" charset="2"/>
                <a:buNone/>
                <a:defRPr/>
              </a:pPr>
              <a:endParaRPr lang="ar-SA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1" name="Rectangle 6"/>
            <p:cNvSpPr>
              <a:spLocks noRot="1" noChangeArrowheads="1"/>
            </p:cNvSpPr>
            <p:nvPr/>
          </p:nvSpPr>
          <p:spPr bwMode="auto">
            <a:xfrm>
              <a:off x="0" y="2205833"/>
              <a:ext cx="4858604" cy="1512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609600" indent="-609600" algn="ctr">
                <a:spcBef>
                  <a:spcPts val="300"/>
                </a:spcBef>
                <a:buClr>
                  <a:schemeClr val="accent3"/>
                </a:buClr>
                <a:defRPr/>
              </a:pPr>
              <a:r>
                <a:rPr lang="ar-SA" sz="2400" b="1" dirty="0">
                  <a:solidFill>
                    <a:schemeClr val="accent3">
                      <a:lumMod val="50000"/>
                    </a:schemeClr>
                  </a:solidFill>
                </a:rPr>
                <a:t>وحدة الحساب والمنطق </a:t>
              </a:r>
            </a:p>
            <a:p>
              <a:pPr marL="609600" indent="-609600" algn="ctr">
                <a:spcBef>
                  <a:spcPts val="300"/>
                </a:spcBef>
                <a:buClr>
                  <a:schemeClr val="accent3"/>
                </a:buClr>
                <a:defRPr/>
              </a:pPr>
              <a:r>
                <a:rPr lang="en-US" sz="2400" b="1" dirty="0">
                  <a:solidFill>
                    <a:schemeClr val="accent3">
                      <a:lumMod val="50000"/>
                    </a:schemeClr>
                  </a:solidFill>
                </a:rPr>
                <a:t>Arithmetic and Logic Unit “ALU”</a:t>
              </a:r>
              <a:endParaRPr lang="ar-SA" sz="2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" name="AutoShape 7"/>
            <p:cNvSpPr>
              <a:spLocks/>
            </p:cNvSpPr>
            <p:nvPr/>
          </p:nvSpPr>
          <p:spPr bwMode="auto">
            <a:xfrm rot="-5400000">
              <a:off x="4445794" y="-334168"/>
              <a:ext cx="612775" cy="4249737"/>
            </a:xfrm>
            <a:prstGeom prst="rightBrace">
              <a:avLst>
                <a:gd name="adj1" fmla="val 9709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 sz="2400" b="1">
                <a:latin typeface="Georgia" pitchFamily="18" charset="0"/>
              </a:endParaRPr>
            </a:p>
          </p:txBody>
        </p:sp>
      </p:grpSp>
      <p:sp>
        <p:nvSpPr>
          <p:cNvPr id="16" name="مربع نص 15"/>
          <p:cNvSpPr txBox="1"/>
          <p:nvPr/>
        </p:nvSpPr>
        <p:spPr>
          <a:xfrm>
            <a:off x="1259632" y="439241"/>
            <a:ext cx="64807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وحدة المعالجة المركزية</a:t>
            </a:r>
            <a:endParaRPr lang="ar-SA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632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1946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دني">
  <a:themeElements>
    <a:clrScheme name="مدني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مدني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دني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1910</TotalTime>
  <Words>2180</Words>
  <Application>Microsoft Office PowerPoint</Application>
  <PresentationFormat>عرض على الشاشة (3:4)‏</PresentationFormat>
  <Paragraphs>334</Paragraphs>
  <Slides>49</Slides>
  <Notes>37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49</vt:i4>
      </vt:variant>
    </vt:vector>
  </HeadingPairs>
  <TitlesOfParts>
    <vt:vector size="50" baseType="lpstr">
      <vt:lpstr>مدني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مخطط ترابط وظائف المكونات المادية للحاسب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اللوحة الأساسية ( الأم)Mother Board    هي لوحه الكترونيه يتم تجميع وربط وحدات الحاسب الرئيسية عليها ( الذاكرة ، المعالج ، منافذ الأجهزة 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ANFAL</dc:creator>
  <cp:lastModifiedBy>ATHEER KHA. ALDWIGHRI</cp:lastModifiedBy>
  <cp:revision>129</cp:revision>
  <cp:lastPrinted>2011-09-25T01:26:52Z</cp:lastPrinted>
  <dcterms:created xsi:type="dcterms:W3CDTF">2011-09-24T18:26:34Z</dcterms:created>
  <dcterms:modified xsi:type="dcterms:W3CDTF">2016-09-26T04:26:36Z</dcterms:modified>
</cp:coreProperties>
</file>