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5"/>
  </p:notesMasterIdLst>
  <p:sldIdLst>
    <p:sldId id="256" r:id="rId2"/>
    <p:sldId id="330" r:id="rId3"/>
    <p:sldId id="331" r:id="rId4"/>
    <p:sldId id="332" r:id="rId5"/>
    <p:sldId id="333" r:id="rId6"/>
    <p:sldId id="334" r:id="rId7"/>
    <p:sldId id="336" r:id="rId8"/>
    <p:sldId id="337" r:id="rId9"/>
    <p:sldId id="338" r:id="rId10"/>
    <p:sldId id="343" r:id="rId11"/>
    <p:sldId id="339" r:id="rId12"/>
    <p:sldId id="340" r:id="rId13"/>
    <p:sldId id="401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7C80"/>
    <a:srgbClr val="990033"/>
    <a:srgbClr val="FFFFCC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4B0EBA08-E462-439A-B1DC-970F3FFAD30C}" type="datetimeFigureOut">
              <a:rPr lang="ar-SA"/>
              <a:pPr>
                <a:defRPr/>
              </a:pPr>
              <a:t>23/01/35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9A73437A-E374-4842-A1C2-F47232FB47E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038380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7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B7CFC2-46D8-40C5-8016-245F2F5AB86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5625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17662-8C2E-4E99-9809-DCE39CFE9AA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995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C731-1D2B-4F55-AE4B-455D941B0AE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1614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A091-5461-4BC3-8319-5900F4DC24E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571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7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027AA6-95AA-492F-99C7-3BDF9A4830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031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8B610F-8209-4899-94E2-06E90C5C52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عنصر نائب للتذييل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654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عنصر نائب لرقم الشريحة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E3A425-5AFA-4D4F-810A-A965CAC4A7F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931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E373-6C04-44C6-B6FA-3FDE19E949B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628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DE4226-2DBF-4E13-8259-6BB0B646B97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153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6D92-CABE-4F40-A3DF-794F0AF278C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911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مستطيل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D0864B5-58A0-4A62-AF37-461FB9A942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002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17EB8C-A2E8-4E75-B186-3CA13218A80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2" r:id="rId2"/>
    <p:sldLayoutId id="2147483798" r:id="rId3"/>
    <p:sldLayoutId id="2147483799" r:id="rId4"/>
    <p:sldLayoutId id="2147483800" r:id="rId5"/>
    <p:sldLayoutId id="2147483793" r:id="rId6"/>
    <p:sldLayoutId id="2147483801" r:id="rId7"/>
    <p:sldLayoutId id="2147483794" r:id="rId8"/>
    <p:sldLayoutId id="2147483802" r:id="rId9"/>
    <p:sldLayoutId id="2147483795" r:id="rId10"/>
    <p:sldLayoutId id="2147483803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9pPr>
    </p:titleStyle>
    <p:bodyStyle>
      <a:lvl1pPr marL="319088" indent="-319088" algn="r" rtl="1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9763" indent="-273050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14400" indent="-228600" algn="r" rtl="1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371600" indent="-228600" algn="r" rtl="1" eaLnBrk="0" fontAlgn="base" hangingPunct="0">
        <a:spcBef>
          <a:spcPts val="400"/>
        </a:spcBef>
        <a:spcAft>
          <a:spcPct val="0"/>
        </a:spcAft>
        <a:buClr>
          <a:srgbClr val="FEB80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828800" indent="-228600" algn="r" rtl="1" eaLnBrk="0" fontAlgn="base" hangingPunct="0">
        <a:spcBef>
          <a:spcPts val="400"/>
        </a:spcBef>
        <a:spcAft>
          <a:spcPct val="0"/>
        </a:spcAft>
        <a:buClr>
          <a:srgbClr val="00ADD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0" y="1214438"/>
            <a:ext cx="6477000" cy="1828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الجزء الخامس: الإنترنت والبريد الإلكتروني</a:t>
            </a:r>
            <a:endParaRPr lang="en-GB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38" y="3500438"/>
            <a:ext cx="7010400" cy="792162"/>
          </a:xfrm>
        </p:spPr>
        <p:txBody>
          <a:bodyPr/>
          <a:lstStyle/>
          <a:p>
            <a:pPr algn="ctr" eaLnBrk="1" hangingPunct="1"/>
            <a:r>
              <a:rPr lang="ar-SA" sz="4400" b="1" smtClean="0">
                <a:solidFill>
                  <a:schemeClr val="accent2"/>
                </a:solidFill>
              </a:rPr>
              <a:t>الوحدة 1: التعامل </a:t>
            </a:r>
            <a:r>
              <a:rPr lang="ar-SA" sz="4000" b="1" smtClean="0">
                <a:solidFill>
                  <a:schemeClr val="accent2"/>
                </a:solidFill>
              </a:rPr>
              <a:t>مع</a:t>
            </a:r>
            <a:r>
              <a:rPr lang="ar-SA" sz="4400" b="1" smtClean="0">
                <a:solidFill>
                  <a:schemeClr val="accent2"/>
                </a:solidFill>
              </a:rPr>
              <a:t> الإنترنت</a:t>
            </a:r>
            <a:endParaRPr lang="en-GB" sz="44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sz="4800" b="1" smtClean="0">
                <a:solidFill>
                  <a:schemeClr val="accent2"/>
                </a:solidFill>
              </a:rPr>
              <a:t>أهم مصطلحات شبكة الانترنت</a:t>
            </a:r>
            <a:endParaRPr lang="en-GB" sz="4800" b="1" smtClean="0">
              <a:solidFill>
                <a:schemeClr val="accent2"/>
              </a:solidFill>
            </a:endParaRPr>
          </a:p>
        </p:txBody>
      </p:sp>
      <p:grpSp>
        <p:nvGrpSpPr>
          <p:cNvPr id="10" name="مجموعة 9"/>
          <p:cNvGrpSpPr>
            <a:grpSpLocks/>
          </p:cNvGrpSpPr>
          <p:nvPr/>
        </p:nvGrpSpPr>
        <p:grpSpPr bwMode="auto">
          <a:xfrm>
            <a:off x="1908175" y="1889125"/>
            <a:ext cx="7127875" cy="646113"/>
            <a:chOff x="1907704" y="2714237"/>
            <a:chExt cx="7128792" cy="646149"/>
          </a:xfrm>
        </p:grpSpPr>
        <p:sp>
          <p:nvSpPr>
            <p:cNvPr id="7" name="مربع نص 6"/>
            <p:cNvSpPr txBox="1"/>
            <p:nvPr/>
          </p:nvSpPr>
          <p:spPr>
            <a:xfrm>
              <a:off x="1907704" y="2776153"/>
              <a:ext cx="6768384" cy="58423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ar-SA" sz="3200" dirty="0"/>
                <a:t>م    مصطلح </a:t>
              </a:r>
              <a:r>
                <a:rPr lang="en-US" sz="3200" dirty="0"/>
                <a:t>Java   </a:t>
              </a:r>
              <a:endParaRPr lang="ar-SA" sz="3200" dirty="0"/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8315678" y="2714237"/>
              <a:ext cx="720818" cy="64297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sz="2800" dirty="0">
                  <a:cs typeface="+mj-cs"/>
                </a:rPr>
                <a:t>5</a:t>
              </a:r>
              <a:endParaRPr lang="ar-SA" sz="2800" dirty="0">
                <a:cs typeface="+mj-cs"/>
              </a:endParaRPr>
            </a:p>
          </p:txBody>
        </p:sp>
      </p:grp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-180975" y="2781300"/>
            <a:ext cx="93614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/>
              <a:t>عبارة عن لغة برمجة</a:t>
            </a:r>
            <a:endParaRPr lang="en-US" sz="3200"/>
          </a:p>
          <a:p>
            <a:pPr algn="r" rt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/>
              <a:t>تستخدم لإضافة رسوم متحركة وتصميم صفحات الانترنت</a:t>
            </a:r>
          </a:p>
          <a:p>
            <a:pPr algn="r" rt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/>
              <a:t>امكانية البرمجة الامنية بواسطتها لحمايه المواقع من الاختراق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sz="4800" b="1" smtClean="0">
                <a:solidFill>
                  <a:schemeClr val="accent2"/>
                </a:solidFill>
              </a:rPr>
              <a:t>أهم مصطلحات شبكة الانترنت</a:t>
            </a:r>
            <a:endParaRPr lang="en-GB" sz="4800" b="1" smtClean="0">
              <a:solidFill>
                <a:schemeClr val="accent2"/>
              </a:solidFill>
            </a:endParaRPr>
          </a:p>
        </p:txBody>
      </p:sp>
      <p:grpSp>
        <p:nvGrpSpPr>
          <p:cNvPr id="10" name="مجموعة 9"/>
          <p:cNvGrpSpPr>
            <a:grpSpLocks/>
          </p:cNvGrpSpPr>
          <p:nvPr/>
        </p:nvGrpSpPr>
        <p:grpSpPr bwMode="auto">
          <a:xfrm>
            <a:off x="1908175" y="1889125"/>
            <a:ext cx="7127875" cy="646113"/>
            <a:chOff x="1907704" y="2714237"/>
            <a:chExt cx="7128792" cy="646149"/>
          </a:xfrm>
        </p:grpSpPr>
        <p:sp>
          <p:nvSpPr>
            <p:cNvPr id="7" name="مربع نص 6"/>
            <p:cNvSpPr txBox="1"/>
            <p:nvPr/>
          </p:nvSpPr>
          <p:spPr>
            <a:xfrm>
              <a:off x="1907704" y="2776153"/>
              <a:ext cx="6768384" cy="58423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en-US" sz="3200" dirty="0"/>
                <a:t>        </a:t>
              </a:r>
              <a:r>
                <a:rPr lang="ar-SA" sz="3200" dirty="0"/>
                <a:t>مصطلح </a:t>
              </a:r>
              <a:r>
                <a:rPr lang="en-US" sz="3200" dirty="0"/>
                <a:t>ISP    </a:t>
              </a:r>
              <a:endParaRPr lang="ar-SA" sz="3200" dirty="0"/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8315678" y="2714237"/>
              <a:ext cx="720818" cy="64297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sz="2800" dirty="0">
                  <a:cs typeface="+mj-cs"/>
                </a:rPr>
                <a:t>6</a:t>
              </a:r>
              <a:endParaRPr lang="ar-SA" sz="2800" dirty="0">
                <a:cs typeface="+mj-cs"/>
              </a:endParaRPr>
            </a:p>
          </p:txBody>
        </p:sp>
      </p:grp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-180975" y="2781300"/>
            <a:ext cx="93614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/>
              <a:t>اختصار عبارة </a:t>
            </a:r>
            <a:r>
              <a:rPr lang="en-US" sz="3200"/>
              <a:t>Internet Service Provider</a:t>
            </a:r>
          </a:p>
          <a:p>
            <a:pPr algn="r" rt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/>
              <a:t>تعني مزود خدمة الانترنت ( الشركة التي تقوم بالاشتراك لديها للحصول على اتصال بالانترنت)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sz="4800" b="1" smtClean="0">
                <a:solidFill>
                  <a:schemeClr val="accent2"/>
                </a:solidFill>
              </a:rPr>
              <a:t>أهم مصطلحات شبكة الانترنت</a:t>
            </a:r>
            <a:endParaRPr lang="en-GB" sz="4800" b="1" smtClean="0">
              <a:solidFill>
                <a:schemeClr val="accent2"/>
              </a:solidFill>
            </a:endParaRPr>
          </a:p>
        </p:txBody>
      </p:sp>
      <p:grpSp>
        <p:nvGrpSpPr>
          <p:cNvPr id="10" name="مجموعة 9"/>
          <p:cNvGrpSpPr>
            <a:grpSpLocks/>
          </p:cNvGrpSpPr>
          <p:nvPr/>
        </p:nvGrpSpPr>
        <p:grpSpPr bwMode="auto">
          <a:xfrm>
            <a:off x="1908175" y="1889125"/>
            <a:ext cx="7127875" cy="646113"/>
            <a:chOff x="1907704" y="2714237"/>
            <a:chExt cx="7128792" cy="646149"/>
          </a:xfrm>
        </p:grpSpPr>
        <p:sp>
          <p:nvSpPr>
            <p:cNvPr id="7" name="مربع نص 6"/>
            <p:cNvSpPr txBox="1"/>
            <p:nvPr/>
          </p:nvSpPr>
          <p:spPr>
            <a:xfrm>
              <a:off x="1907704" y="2776153"/>
              <a:ext cx="6768384" cy="58423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ar-SA" sz="3200" dirty="0"/>
                <a:t>     مصطلح </a:t>
              </a:r>
              <a:r>
                <a:rPr lang="en-US" sz="3200" dirty="0"/>
                <a:t>URL </a:t>
              </a:r>
              <a:endParaRPr lang="ar-SA" sz="3200" dirty="0"/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8315678" y="2714237"/>
              <a:ext cx="720818" cy="64297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sz="2800" dirty="0">
                  <a:cs typeface="+mj-cs"/>
                </a:rPr>
                <a:t>7</a:t>
              </a:r>
              <a:endParaRPr lang="ar-SA" sz="2800" dirty="0">
                <a:cs typeface="+mj-cs"/>
              </a:endParaRPr>
            </a:p>
          </p:txBody>
        </p:sp>
      </p:grp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-252413" y="2781300"/>
            <a:ext cx="8928101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buFont typeface="Arial" pitchFamily="34" charset="0"/>
              <a:buChar char="•"/>
            </a:pPr>
            <a:r>
              <a:rPr lang="ar-SA" sz="3200"/>
              <a:t>اختصار </a:t>
            </a:r>
            <a:r>
              <a:rPr lang="en-US" sz="3200"/>
              <a:t>Uniform Resource Locator </a:t>
            </a:r>
          </a:p>
          <a:p>
            <a:pPr algn="r" rtl="1" eaLnBrk="1" hangingPunct="1">
              <a:buFont typeface="Arial" pitchFamily="34" charset="0"/>
              <a:buChar char="•"/>
            </a:pPr>
            <a:r>
              <a:rPr lang="ar-SA" sz="3200"/>
              <a:t>مؤشر يدل على مكان وجود الصفحة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57625"/>
            <a:ext cx="4321175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 flipH="1" flipV="1">
            <a:off x="1692275" y="4365625"/>
            <a:ext cx="5400675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7308850" y="4652963"/>
            <a:ext cx="1150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/>
              <a:t>URL</a:t>
            </a:r>
            <a:endParaRPr lang="ar-SA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sz="4800" b="1" smtClean="0">
                <a:solidFill>
                  <a:schemeClr val="accent2"/>
                </a:solidFill>
              </a:rPr>
              <a:t>أهم مصطلحات شبكة الانترنت</a:t>
            </a:r>
            <a:endParaRPr lang="en-GB" sz="4800" b="1" smtClean="0">
              <a:solidFill>
                <a:schemeClr val="accent2"/>
              </a:solidFill>
            </a:endParaRPr>
          </a:p>
        </p:txBody>
      </p:sp>
      <p:grpSp>
        <p:nvGrpSpPr>
          <p:cNvPr id="10" name="مجموعة 9"/>
          <p:cNvGrpSpPr>
            <a:grpSpLocks/>
          </p:cNvGrpSpPr>
          <p:nvPr/>
        </p:nvGrpSpPr>
        <p:grpSpPr bwMode="auto">
          <a:xfrm>
            <a:off x="1908175" y="1889125"/>
            <a:ext cx="7127875" cy="646113"/>
            <a:chOff x="1907704" y="2714237"/>
            <a:chExt cx="7128792" cy="646149"/>
          </a:xfrm>
        </p:grpSpPr>
        <p:sp>
          <p:nvSpPr>
            <p:cNvPr id="7" name="مربع نص 6"/>
            <p:cNvSpPr txBox="1"/>
            <p:nvPr/>
          </p:nvSpPr>
          <p:spPr>
            <a:xfrm>
              <a:off x="1907704" y="2776153"/>
              <a:ext cx="6768384" cy="58423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ar-SA" sz="3200" dirty="0"/>
                <a:t>م     مصطلح </a:t>
              </a:r>
              <a:r>
                <a:rPr lang="en-US" sz="3200" dirty="0"/>
                <a:t> Upload</a:t>
              </a:r>
              <a:endParaRPr lang="ar-SA" sz="3200" dirty="0"/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8315678" y="2714237"/>
              <a:ext cx="720818" cy="64297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sz="2400" dirty="0">
                  <a:cs typeface="+mj-cs"/>
                </a:rPr>
                <a:t>10</a:t>
              </a:r>
              <a:endParaRPr lang="ar-SA" sz="2400" dirty="0">
                <a:cs typeface="+mj-cs"/>
              </a:endParaRPr>
            </a:p>
          </p:txBody>
        </p:sp>
      </p:grp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214313" y="2781300"/>
            <a:ext cx="89296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buFont typeface="Arial" pitchFamily="34" charset="0"/>
              <a:buChar char="•"/>
            </a:pPr>
            <a:r>
              <a:rPr lang="ar-SA" sz="3200"/>
              <a:t>اسم العملية التي يتم نقل الملفات والصفحات من الحاسب الى انترنت</a:t>
            </a:r>
          </a:p>
        </p:txBody>
      </p:sp>
      <p:grpSp>
        <p:nvGrpSpPr>
          <p:cNvPr id="8" name="مجموعة 7"/>
          <p:cNvGrpSpPr>
            <a:grpSpLocks/>
          </p:cNvGrpSpPr>
          <p:nvPr/>
        </p:nvGrpSpPr>
        <p:grpSpPr bwMode="auto">
          <a:xfrm>
            <a:off x="1925638" y="3857625"/>
            <a:ext cx="7127875" cy="650875"/>
            <a:chOff x="1907704" y="2999367"/>
            <a:chExt cx="7128792" cy="650974"/>
          </a:xfrm>
        </p:grpSpPr>
        <p:sp>
          <p:nvSpPr>
            <p:cNvPr id="12" name="مربع نص 11"/>
            <p:cNvSpPr txBox="1"/>
            <p:nvPr/>
          </p:nvSpPr>
          <p:spPr>
            <a:xfrm>
              <a:off x="1907704" y="3066052"/>
              <a:ext cx="6768383" cy="5842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ar-SA" sz="3200" dirty="0"/>
                <a:t>     مصطلح </a:t>
              </a:r>
              <a:r>
                <a:rPr lang="en-US" sz="3200" dirty="0"/>
                <a:t>Download</a:t>
              </a:r>
              <a:endParaRPr lang="ar-SA" sz="3200" dirty="0"/>
            </a:p>
          </p:txBody>
        </p:sp>
        <p:sp>
          <p:nvSpPr>
            <p:cNvPr id="13" name="شكل بيضاوي 12"/>
            <p:cNvSpPr/>
            <p:nvPr/>
          </p:nvSpPr>
          <p:spPr>
            <a:xfrm>
              <a:off x="8315678" y="2999367"/>
              <a:ext cx="720818" cy="643036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sz="2400" dirty="0">
                  <a:cs typeface="+mj-cs"/>
                </a:rPr>
                <a:t>11</a:t>
              </a:r>
              <a:endParaRPr lang="ar-SA" sz="2400" dirty="0">
                <a:cs typeface="+mj-cs"/>
              </a:endParaRPr>
            </a:p>
          </p:txBody>
        </p:sp>
      </p:grp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106363" y="4508500"/>
            <a:ext cx="89296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buFont typeface="Arial" pitchFamily="34" charset="0"/>
              <a:buChar char="•"/>
            </a:pPr>
            <a:r>
              <a:rPr lang="ar-SA" sz="3200"/>
              <a:t>عملية انزال او تحميل البرامج من الانترنت الى الحاسب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0825" y="1600200"/>
            <a:ext cx="8515350" cy="4495800"/>
          </a:xfrm>
        </p:spPr>
        <p:txBody>
          <a:bodyPr/>
          <a:lstStyle/>
          <a:p>
            <a:r>
              <a:rPr lang="ar-SA" sz="4400" smtClean="0">
                <a:latin typeface="Verdana" pitchFamily="34" charset="0"/>
              </a:rPr>
              <a:t>هو شبكة ضخمة من  اجهزة الحاسب المرتبطة بعضها ببعض والمنتشرة حول العالم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sz="4800" b="1" smtClean="0">
                <a:solidFill>
                  <a:schemeClr val="accent2"/>
                </a:solidFill>
              </a:rPr>
              <a:t>ما هو الإنترنت؟؟؟؟</a:t>
            </a:r>
            <a:endParaRPr lang="en-GB" sz="4800" b="1" smtClean="0">
              <a:solidFill>
                <a:schemeClr val="accent2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4889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sz="4800" b="1" smtClean="0">
                <a:solidFill>
                  <a:schemeClr val="accent2"/>
                </a:solidFill>
              </a:rPr>
              <a:t>الخدمات التي تقدمها شبكة الانترنت</a:t>
            </a:r>
            <a:endParaRPr lang="en-GB" sz="4800" b="1" smtClean="0">
              <a:solidFill>
                <a:schemeClr val="accent2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7740650" y="1484313"/>
            <a:ext cx="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>
            <a:grpSpLocks/>
          </p:cNvGrpSpPr>
          <p:nvPr/>
        </p:nvGrpSpPr>
        <p:grpSpPr bwMode="auto">
          <a:xfrm>
            <a:off x="3348038" y="2212975"/>
            <a:ext cx="5688012" cy="646113"/>
            <a:chOff x="3347864" y="2714237"/>
            <a:chExt cx="5688632" cy="646149"/>
          </a:xfrm>
        </p:grpSpPr>
        <p:sp>
          <p:nvSpPr>
            <p:cNvPr id="7" name="مربع نص 6"/>
            <p:cNvSpPr txBox="1"/>
            <p:nvPr/>
          </p:nvSpPr>
          <p:spPr>
            <a:xfrm>
              <a:off x="3347864" y="2776153"/>
              <a:ext cx="5328231" cy="58423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ar-SA" sz="3200" dirty="0"/>
                <a:t>   البريد الكتروني </a:t>
              </a:r>
              <a:r>
                <a:rPr lang="en-US" sz="3200" dirty="0"/>
                <a:t>Electronic Mail</a:t>
              </a:r>
              <a:endParaRPr lang="ar-SA" sz="3200" dirty="0"/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8315692" y="2714237"/>
              <a:ext cx="720804" cy="64297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sz="2800" dirty="0">
                  <a:cs typeface="+mj-cs"/>
                </a:rPr>
                <a:t>1</a:t>
              </a:r>
              <a:endParaRPr lang="ar-SA" sz="2800" dirty="0">
                <a:cs typeface="+mj-cs"/>
              </a:endParaRPr>
            </a:p>
          </p:txBody>
        </p:sp>
      </p:grpSp>
      <p:sp>
        <p:nvSpPr>
          <p:cNvPr id="11" name="مربع نص 10"/>
          <p:cNvSpPr txBox="1"/>
          <p:nvPr/>
        </p:nvSpPr>
        <p:spPr>
          <a:xfrm>
            <a:off x="1116013" y="3357563"/>
            <a:ext cx="7559675" cy="15684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457200" indent="-457200" algn="r" rtl="1">
              <a:buFont typeface="Arial" pitchFamily="34" charset="0"/>
              <a:buChar char="•"/>
              <a:defRPr/>
            </a:pPr>
            <a:r>
              <a:rPr lang="ar-SA" sz="3200" dirty="0"/>
              <a:t>تبادل الرسائل والوثائق باستخدام الكمبيوتر </a:t>
            </a:r>
          </a:p>
          <a:p>
            <a:pPr marL="457200" indent="-457200" algn="r" rtl="1">
              <a:buFont typeface="Arial" pitchFamily="34" charset="0"/>
              <a:buChar char="•"/>
              <a:defRPr/>
            </a:pPr>
            <a:r>
              <a:rPr lang="ar-SA" sz="3200" dirty="0"/>
              <a:t>ارسال رساله الى أي مكان في العالم وفي أي وقت </a:t>
            </a:r>
          </a:p>
          <a:p>
            <a:pPr algn="r" rtl="1">
              <a:defRPr/>
            </a:pPr>
            <a:endParaRPr lang="ar-SA" sz="32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075" y="4797425"/>
            <a:ext cx="197485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783138"/>
            <a:ext cx="27765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25" y="5229225"/>
            <a:ext cx="284003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sz="4800" b="1" smtClean="0">
                <a:solidFill>
                  <a:schemeClr val="accent2"/>
                </a:solidFill>
              </a:rPr>
              <a:t>الخدمات التي تقدمها شبكة الانترنت</a:t>
            </a:r>
            <a:endParaRPr lang="en-GB" sz="4800" b="1" smtClean="0">
              <a:solidFill>
                <a:schemeClr val="accent2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7740650" y="1484313"/>
            <a:ext cx="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>
            <a:grpSpLocks/>
          </p:cNvGrpSpPr>
          <p:nvPr/>
        </p:nvGrpSpPr>
        <p:grpSpPr bwMode="auto">
          <a:xfrm>
            <a:off x="900113" y="2212975"/>
            <a:ext cx="8135937" cy="646113"/>
            <a:chOff x="899592" y="2714237"/>
            <a:chExt cx="8136904" cy="646149"/>
          </a:xfrm>
        </p:grpSpPr>
        <p:sp>
          <p:nvSpPr>
            <p:cNvPr id="7" name="مربع نص 6"/>
            <p:cNvSpPr txBox="1"/>
            <p:nvPr/>
          </p:nvSpPr>
          <p:spPr>
            <a:xfrm>
              <a:off x="899592" y="2776153"/>
              <a:ext cx="7776499" cy="58423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ar-SA" sz="3200" dirty="0"/>
                <a:t>     خدمة نقل الملفات </a:t>
              </a:r>
              <a:r>
                <a:rPr lang="en-US" sz="3200" dirty="0"/>
                <a:t>File Transfer Protocol FTP</a:t>
              </a:r>
              <a:endParaRPr lang="ar-SA" sz="3200" dirty="0"/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8315685" y="2714237"/>
              <a:ext cx="720811" cy="64297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sz="2800" dirty="0">
                  <a:cs typeface="+mj-cs"/>
                </a:rPr>
                <a:t>2</a:t>
              </a:r>
              <a:endParaRPr lang="ar-SA" sz="2800" dirty="0">
                <a:cs typeface="+mj-cs"/>
              </a:endParaRPr>
            </a:p>
          </p:txBody>
        </p:sp>
      </p:grpSp>
      <p:sp>
        <p:nvSpPr>
          <p:cNvPr id="11" name="مربع نص 10"/>
          <p:cNvSpPr txBox="1"/>
          <p:nvPr/>
        </p:nvSpPr>
        <p:spPr>
          <a:xfrm>
            <a:off x="468313" y="3357563"/>
            <a:ext cx="8207375" cy="35385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457200" indent="-457200" algn="r" rtl="1">
              <a:buFont typeface="Arial" pitchFamily="34" charset="0"/>
              <a:buChar char="•"/>
              <a:defRPr/>
            </a:pPr>
            <a:r>
              <a:rPr lang="ar-SA" sz="3200" dirty="0"/>
              <a:t>تعتبر خدمة نقل الملفات او تحميلها من اهم خدمات التي يوفرها الانترنت</a:t>
            </a:r>
          </a:p>
          <a:p>
            <a:pPr marL="457200" indent="-457200" algn="r" rtl="1">
              <a:buFont typeface="Arial" pitchFamily="34" charset="0"/>
              <a:buChar char="•"/>
              <a:defRPr/>
            </a:pPr>
            <a:r>
              <a:rPr lang="ar-SA" sz="3200" dirty="0"/>
              <a:t>تساعد الباحثين والباحثات على تبادل ملفات  معينة في شبكة انترنت</a:t>
            </a:r>
          </a:p>
          <a:p>
            <a:pPr marL="457200" indent="-457200" algn="r" rtl="1">
              <a:buFont typeface="Arial" pitchFamily="34" charset="0"/>
              <a:buChar char="•"/>
              <a:defRPr/>
            </a:pPr>
            <a:endParaRPr lang="ar-SA" sz="3200" dirty="0"/>
          </a:p>
          <a:p>
            <a:pPr marL="457200" indent="-457200" algn="r" rtl="1">
              <a:buFont typeface="Arial" pitchFamily="34" charset="0"/>
              <a:buChar char="•"/>
              <a:defRPr/>
            </a:pPr>
            <a:endParaRPr lang="ar-SA" sz="3200" dirty="0"/>
          </a:p>
          <a:p>
            <a:pPr algn="r" rtl="1">
              <a:defRPr/>
            </a:pP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sz="4800" b="1" smtClean="0">
                <a:solidFill>
                  <a:schemeClr val="accent2"/>
                </a:solidFill>
              </a:rPr>
              <a:t>الخدمات التي تقدمها شبكة الانترنت</a:t>
            </a:r>
            <a:endParaRPr lang="en-GB" sz="4800" b="1" smtClean="0">
              <a:solidFill>
                <a:schemeClr val="accent2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7740650" y="1484313"/>
            <a:ext cx="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>
            <a:grpSpLocks/>
          </p:cNvGrpSpPr>
          <p:nvPr/>
        </p:nvGrpSpPr>
        <p:grpSpPr bwMode="auto">
          <a:xfrm>
            <a:off x="1908175" y="2212975"/>
            <a:ext cx="7127875" cy="646113"/>
            <a:chOff x="1907704" y="2714237"/>
            <a:chExt cx="7128792" cy="646149"/>
          </a:xfrm>
        </p:grpSpPr>
        <p:sp>
          <p:nvSpPr>
            <p:cNvPr id="7" name="مربع نص 6"/>
            <p:cNvSpPr txBox="1"/>
            <p:nvPr/>
          </p:nvSpPr>
          <p:spPr>
            <a:xfrm>
              <a:off x="1907704" y="2776153"/>
              <a:ext cx="6768384" cy="58423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ar-SA" sz="3200" dirty="0"/>
                <a:t>    خدمة المحادثة </a:t>
              </a:r>
              <a:r>
                <a:rPr lang="en-US" sz="3200" dirty="0"/>
                <a:t>Internet Relay Chat</a:t>
              </a:r>
              <a:endParaRPr lang="ar-SA" sz="3200" dirty="0"/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8315678" y="2714237"/>
              <a:ext cx="720818" cy="64297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sz="2800" dirty="0">
                  <a:cs typeface="+mj-cs"/>
                </a:rPr>
                <a:t>3</a:t>
              </a:r>
              <a:endParaRPr lang="ar-SA" sz="2800" dirty="0">
                <a:cs typeface="+mj-cs"/>
              </a:endParaRPr>
            </a:p>
          </p:txBody>
        </p:sp>
      </p:grpSp>
      <p:sp>
        <p:nvSpPr>
          <p:cNvPr id="11" name="مربع نص 10"/>
          <p:cNvSpPr txBox="1"/>
          <p:nvPr/>
        </p:nvSpPr>
        <p:spPr>
          <a:xfrm>
            <a:off x="-252413" y="3141663"/>
            <a:ext cx="8928101" cy="20621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457200" indent="-457200" algn="r" rtl="1">
              <a:buFont typeface="Arial" pitchFamily="34" charset="0"/>
              <a:buChar char="•"/>
              <a:defRPr/>
            </a:pPr>
            <a:r>
              <a:rPr lang="ar-SA" sz="3200" dirty="0"/>
              <a:t>تجمع من مستخدمين الانترنت حول العالم للتحدث مع بعضهم البعض</a:t>
            </a:r>
          </a:p>
          <a:p>
            <a:pPr marL="457200" indent="-457200" algn="r" rtl="1">
              <a:buFont typeface="Arial" pitchFamily="34" charset="0"/>
              <a:buChar char="•"/>
              <a:defRPr/>
            </a:pPr>
            <a:r>
              <a:rPr lang="ar-SA" sz="3200" dirty="0"/>
              <a:t>بالإمكان ان يرى الصوت والصورة في نفس الوقت</a:t>
            </a:r>
          </a:p>
          <a:p>
            <a:pPr algn="r" rtl="1">
              <a:defRPr/>
            </a:pPr>
            <a:endParaRPr lang="ar-SA" sz="3200" dirty="0"/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76775"/>
            <a:ext cx="2149475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676775"/>
            <a:ext cx="252412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sz="4800" b="1" smtClean="0">
                <a:solidFill>
                  <a:schemeClr val="accent2"/>
                </a:solidFill>
              </a:rPr>
              <a:t>الخدمات التي تقدمها شبكة الانترنت</a:t>
            </a:r>
            <a:endParaRPr lang="en-GB" sz="4800" b="1" smtClean="0">
              <a:solidFill>
                <a:schemeClr val="accent2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7740650" y="1484313"/>
            <a:ext cx="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>
            <a:grpSpLocks/>
          </p:cNvGrpSpPr>
          <p:nvPr/>
        </p:nvGrpSpPr>
        <p:grpSpPr bwMode="auto">
          <a:xfrm>
            <a:off x="1908175" y="2212975"/>
            <a:ext cx="7127875" cy="646113"/>
            <a:chOff x="1907704" y="2714237"/>
            <a:chExt cx="7128792" cy="646149"/>
          </a:xfrm>
        </p:grpSpPr>
        <p:sp>
          <p:nvSpPr>
            <p:cNvPr id="7" name="مربع نص 6"/>
            <p:cNvSpPr txBox="1"/>
            <p:nvPr/>
          </p:nvSpPr>
          <p:spPr>
            <a:xfrm>
              <a:off x="1907704" y="2776153"/>
              <a:ext cx="6768384" cy="58423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ar-SA" sz="3200" dirty="0"/>
                <a:t>خ   خدمة الشبكة العنكبوتية </a:t>
              </a:r>
              <a:r>
                <a:rPr lang="en-US" sz="3200" dirty="0"/>
                <a:t>World Wide Web</a:t>
              </a:r>
              <a:endParaRPr lang="ar-SA" sz="3200" dirty="0"/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8315678" y="2714237"/>
              <a:ext cx="720818" cy="64297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sz="2800" dirty="0">
                  <a:cs typeface="+mj-cs"/>
                </a:rPr>
                <a:t>4</a:t>
              </a:r>
              <a:endParaRPr lang="ar-SA" sz="2800" dirty="0">
                <a:cs typeface="+mj-cs"/>
              </a:endParaRPr>
            </a:p>
          </p:txBody>
        </p:sp>
      </p:grpSp>
      <p:sp>
        <p:nvSpPr>
          <p:cNvPr id="11" name="مربع نص 10"/>
          <p:cNvSpPr txBox="1"/>
          <p:nvPr/>
        </p:nvSpPr>
        <p:spPr>
          <a:xfrm>
            <a:off x="214313" y="3201988"/>
            <a:ext cx="8929687" cy="25542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457200" indent="-457200" algn="r" rtl="1">
              <a:buFont typeface="Arial" pitchFamily="34" charset="0"/>
              <a:buChar char="•"/>
              <a:defRPr/>
            </a:pPr>
            <a:r>
              <a:rPr lang="ar-SA" sz="3200" dirty="0"/>
              <a:t>يمكن عبر هذه الخدمة حصول المستخدم على معلومات كتابية ، مسموعة ، او مرئية عبر صفحات الكترونيه يتصفحها المستخدم عبر حاسبه </a:t>
            </a:r>
          </a:p>
          <a:p>
            <a:pPr marL="457200" indent="-457200" algn="r" rtl="1">
              <a:buFont typeface="Arial" pitchFamily="34" charset="0"/>
              <a:buChar char="•"/>
              <a:defRPr/>
            </a:pPr>
            <a:endParaRPr lang="ar-SA" sz="3200" dirty="0"/>
          </a:p>
          <a:p>
            <a:pPr algn="r" rtl="1">
              <a:defRPr/>
            </a:pP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sz="4800" b="1" smtClean="0">
                <a:solidFill>
                  <a:schemeClr val="accent2"/>
                </a:solidFill>
              </a:rPr>
              <a:t>أهم مصطلحات شبكة الانترنت</a:t>
            </a:r>
            <a:endParaRPr lang="en-GB" sz="4800" b="1" smtClean="0">
              <a:solidFill>
                <a:schemeClr val="accent2"/>
              </a:solidFill>
            </a:endParaRPr>
          </a:p>
        </p:txBody>
      </p:sp>
      <p:grpSp>
        <p:nvGrpSpPr>
          <p:cNvPr id="10" name="مجموعة 9"/>
          <p:cNvGrpSpPr>
            <a:grpSpLocks/>
          </p:cNvGrpSpPr>
          <p:nvPr/>
        </p:nvGrpSpPr>
        <p:grpSpPr bwMode="auto">
          <a:xfrm>
            <a:off x="1908175" y="1889125"/>
            <a:ext cx="7127875" cy="646113"/>
            <a:chOff x="1907704" y="2714237"/>
            <a:chExt cx="7128792" cy="646149"/>
          </a:xfrm>
        </p:grpSpPr>
        <p:sp>
          <p:nvSpPr>
            <p:cNvPr id="7" name="مربع نص 6"/>
            <p:cNvSpPr txBox="1"/>
            <p:nvPr/>
          </p:nvSpPr>
          <p:spPr>
            <a:xfrm>
              <a:off x="1907704" y="2776153"/>
              <a:ext cx="6768384" cy="58423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ar-SA" sz="3200" dirty="0"/>
                <a:t>     الشبكة  العالمية (الانترنت </a:t>
              </a:r>
              <a:r>
                <a:rPr lang="en-US" sz="3200" dirty="0"/>
                <a:t> (Internet</a:t>
              </a:r>
              <a:endParaRPr lang="ar-SA" sz="3200" dirty="0"/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8315678" y="2714237"/>
              <a:ext cx="720818" cy="64297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sz="2800" dirty="0">
                  <a:cs typeface="+mj-cs"/>
                </a:rPr>
                <a:t>1</a:t>
              </a:r>
              <a:endParaRPr lang="ar-SA" sz="2800" dirty="0">
                <a:cs typeface="+mj-cs"/>
              </a:endParaRPr>
            </a:p>
          </p:txBody>
        </p:sp>
      </p:grp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-252413" y="2781300"/>
            <a:ext cx="89281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sz="3200"/>
              <a:t>عبارة عن شبكة تربط كل العالم كقرية صغيرة </a:t>
            </a:r>
          </a:p>
        </p:txBody>
      </p:sp>
      <p:grpSp>
        <p:nvGrpSpPr>
          <p:cNvPr id="8" name="مجموعة 7"/>
          <p:cNvGrpSpPr>
            <a:grpSpLocks/>
          </p:cNvGrpSpPr>
          <p:nvPr/>
        </p:nvGrpSpPr>
        <p:grpSpPr bwMode="auto">
          <a:xfrm>
            <a:off x="1925638" y="3573463"/>
            <a:ext cx="7127875" cy="646112"/>
            <a:chOff x="1907704" y="2714237"/>
            <a:chExt cx="7128792" cy="646149"/>
          </a:xfrm>
        </p:grpSpPr>
        <p:sp>
          <p:nvSpPr>
            <p:cNvPr id="12" name="مربع نص 11"/>
            <p:cNvSpPr txBox="1"/>
            <p:nvPr/>
          </p:nvSpPr>
          <p:spPr>
            <a:xfrm>
              <a:off x="1907704" y="2776153"/>
              <a:ext cx="6768383" cy="58423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ar-SA" sz="3200" dirty="0"/>
                <a:t>     مصطلح </a:t>
              </a:r>
              <a:r>
                <a:rPr lang="en-US" sz="3200" dirty="0"/>
                <a:t>WWW</a:t>
              </a:r>
              <a:endParaRPr lang="ar-SA" sz="3200" dirty="0"/>
            </a:p>
          </p:txBody>
        </p:sp>
        <p:sp>
          <p:nvSpPr>
            <p:cNvPr id="13" name="شكل بيضاوي 12"/>
            <p:cNvSpPr/>
            <p:nvPr/>
          </p:nvSpPr>
          <p:spPr>
            <a:xfrm>
              <a:off x="8315678" y="2714237"/>
              <a:ext cx="720818" cy="64297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sz="2800" dirty="0">
                  <a:cs typeface="+mj-cs"/>
                </a:rPr>
                <a:t>2</a:t>
              </a:r>
              <a:endParaRPr lang="ar-SA" sz="2800" dirty="0">
                <a:cs typeface="+mj-cs"/>
              </a:endParaRPr>
            </a:p>
          </p:txBody>
        </p:sp>
      </p:grp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106363" y="4508500"/>
            <a:ext cx="89296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buFont typeface="Arial" pitchFamily="34" charset="0"/>
              <a:buChar char="•"/>
            </a:pPr>
            <a:r>
              <a:rPr lang="ar-SA" sz="3200"/>
              <a:t>اختصار </a:t>
            </a:r>
            <a:r>
              <a:rPr lang="en-US" sz="3200"/>
              <a:t>   World Wide Web</a:t>
            </a:r>
          </a:p>
          <a:p>
            <a:pPr algn="r" rtl="1" eaLnBrk="1" hangingPunct="1">
              <a:buFont typeface="Arial" pitchFamily="34" charset="0"/>
              <a:buChar char="•"/>
            </a:pPr>
            <a:r>
              <a:rPr lang="ar-SA" sz="3200"/>
              <a:t>تعني الشبكة العالمية الموسعة </a:t>
            </a:r>
          </a:p>
          <a:p>
            <a:pPr algn="r" rtl="1" eaLnBrk="1" hangingPunct="1">
              <a:buFont typeface="Arial" pitchFamily="34" charset="0"/>
              <a:buChar char="•"/>
            </a:pPr>
            <a:r>
              <a:rPr lang="ar-SA" sz="3200"/>
              <a:t>تتكون من صفحات تكتب باستخدام لغة </a:t>
            </a:r>
            <a:r>
              <a:rPr lang="en-US" sz="3200"/>
              <a:t> Java ,HTML</a:t>
            </a:r>
            <a:endParaRPr lang="ar-SA" sz="3200"/>
          </a:p>
          <a:p>
            <a:pPr algn="r" rtl="1" eaLnBrk="1" hangingPunct="1">
              <a:buFont typeface="Arial" pitchFamily="34" charset="0"/>
              <a:buChar char="•"/>
            </a:pPr>
            <a:r>
              <a:rPr lang="ar-SA" sz="3200"/>
              <a:t>يتم استعراضها باستخدام متصفح انترنت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sz="4800" b="1" smtClean="0">
                <a:solidFill>
                  <a:schemeClr val="accent2"/>
                </a:solidFill>
              </a:rPr>
              <a:t>أهم مصطلحات شبكة الانترنت</a:t>
            </a:r>
            <a:endParaRPr lang="en-GB" sz="4800" b="1" smtClean="0">
              <a:solidFill>
                <a:schemeClr val="accent2"/>
              </a:solidFill>
            </a:endParaRPr>
          </a:p>
        </p:txBody>
      </p:sp>
      <p:grpSp>
        <p:nvGrpSpPr>
          <p:cNvPr id="10" name="مجموعة 9"/>
          <p:cNvGrpSpPr>
            <a:grpSpLocks/>
          </p:cNvGrpSpPr>
          <p:nvPr/>
        </p:nvGrpSpPr>
        <p:grpSpPr bwMode="auto">
          <a:xfrm>
            <a:off x="1908175" y="1889125"/>
            <a:ext cx="7127875" cy="646113"/>
            <a:chOff x="1907704" y="2714237"/>
            <a:chExt cx="7128792" cy="646149"/>
          </a:xfrm>
        </p:grpSpPr>
        <p:sp>
          <p:nvSpPr>
            <p:cNvPr id="7" name="مربع نص 6"/>
            <p:cNvSpPr txBox="1"/>
            <p:nvPr/>
          </p:nvSpPr>
          <p:spPr>
            <a:xfrm>
              <a:off x="1907704" y="2776153"/>
              <a:ext cx="6768384" cy="58423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ar-SA" sz="3200" dirty="0"/>
                <a:t>م    متصفح الانترنت  </a:t>
              </a:r>
              <a:r>
                <a:rPr lang="en-US" sz="3200" dirty="0"/>
                <a:t>Internet Explorer</a:t>
              </a:r>
              <a:endParaRPr lang="ar-SA" sz="3200" dirty="0"/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8315678" y="2714237"/>
              <a:ext cx="720818" cy="64297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sz="2800" dirty="0">
                  <a:cs typeface="+mj-cs"/>
                </a:rPr>
                <a:t>3</a:t>
              </a:r>
              <a:endParaRPr lang="ar-SA" sz="2800" dirty="0">
                <a:cs typeface="+mj-cs"/>
              </a:endParaRPr>
            </a:p>
          </p:txBody>
        </p:sp>
      </p:grp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-252413" y="2781300"/>
            <a:ext cx="8928101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sz="3200"/>
              <a:t>برنامج مختص بتصفح مواقع الانترنت وعرض محتوياتها من نصوص وصور وغيره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84625"/>
            <a:ext cx="22923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84625"/>
            <a:ext cx="2603500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284663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ar-SA" sz="4800" b="1" smtClean="0">
                <a:solidFill>
                  <a:schemeClr val="accent2"/>
                </a:solidFill>
              </a:rPr>
              <a:t>أهم مصطلحات شبكة الانترنت</a:t>
            </a:r>
            <a:endParaRPr lang="en-GB" sz="4800" b="1" smtClean="0">
              <a:solidFill>
                <a:schemeClr val="accent2"/>
              </a:solidFill>
            </a:endParaRPr>
          </a:p>
        </p:txBody>
      </p:sp>
      <p:grpSp>
        <p:nvGrpSpPr>
          <p:cNvPr id="10" name="مجموعة 9"/>
          <p:cNvGrpSpPr>
            <a:grpSpLocks/>
          </p:cNvGrpSpPr>
          <p:nvPr/>
        </p:nvGrpSpPr>
        <p:grpSpPr bwMode="auto">
          <a:xfrm>
            <a:off x="1908175" y="1889125"/>
            <a:ext cx="7127875" cy="646113"/>
            <a:chOff x="1907704" y="2714237"/>
            <a:chExt cx="7128792" cy="646149"/>
          </a:xfrm>
        </p:grpSpPr>
        <p:sp>
          <p:nvSpPr>
            <p:cNvPr id="7" name="مربع نص 6"/>
            <p:cNvSpPr txBox="1"/>
            <p:nvPr/>
          </p:nvSpPr>
          <p:spPr>
            <a:xfrm>
              <a:off x="1907704" y="2776153"/>
              <a:ext cx="6768384" cy="58423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ar-SA" sz="3200" dirty="0"/>
                <a:t>م    مصطلح </a:t>
              </a:r>
              <a:r>
                <a:rPr lang="en-US" sz="3200" dirty="0"/>
                <a:t>HTML     </a:t>
              </a:r>
              <a:endParaRPr lang="ar-SA" sz="3200" dirty="0"/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8315678" y="2714237"/>
              <a:ext cx="720818" cy="64297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en-US" sz="2800" dirty="0">
                  <a:cs typeface="+mj-cs"/>
                </a:rPr>
                <a:t>4</a:t>
              </a:r>
              <a:endParaRPr lang="ar-SA" sz="2800" dirty="0">
                <a:cs typeface="+mj-cs"/>
              </a:endParaRPr>
            </a:p>
          </p:txBody>
        </p:sp>
      </p:grp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-180975" y="2781300"/>
            <a:ext cx="93614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/>
              <a:t>اختصار عباره </a:t>
            </a:r>
            <a:r>
              <a:rPr lang="en-US" sz="3200"/>
              <a:t>Hyper Text Markup Language</a:t>
            </a:r>
          </a:p>
          <a:p>
            <a:pPr algn="r" rt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ar-SA" sz="3200"/>
              <a:t>اللغة التي يتم بواسطتها كتابة وتصميم صفحات الانترنت الظاهرة في المتصفح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حركة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904</TotalTime>
  <Words>352</Words>
  <Application>Microsoft Office PowerPoint</Application>
  <PresentationFormat>عرض على الشاشة (3:4)‏</PresentationFormat>
  <Paragraphs>67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ألوان متوسطة</vt:lpstr>
      <vt:lpstr>الجزء الخامس: الإنترنت والبريد الإلكتروني</vt:lpstr>
      <vt:lpstr>ما هو الإنترنت؟؟؟؟</vt:lpstr>
      <vt:lpstr>الخدمات التي تقدمها شبكة الانترنت</vt:lpstr>
      <vt:lpstr>الخدمات التي تقدمها شبكة الانترنت</vt:lpstr>
      <vt:lpstr>الخدمات التي تقدمها شبكة الانترنت</vt:lpstr>
      <vt:lpstr>الخدمات التي تقدمها شبكة الانترنت</vt:lpstr>
      <vt:lpstr>أهم مصطلحات شبكة الانترنت</vt:lpstr>
      <vt:lpstr>أهم مصطلحات شبكة الانترنت</vt:lpstr>
      <vt:lpstr>أهم مصطلحات شبكة الانترنت</vt:lpstr>
      <vt:lpstr>أهم مصطلحات شبكة الانترنت</vt:lpstr>
      <vt:lpstr>أهم مصطلحات شبكة الانترنت</vt:lpstr>
      <vt:lpstr>أهم مصطلحات شبكة الانترنت</vt:lpstr>
      <vt:lpstr>أهم مصطلحات شبكة الانترنت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الجزء الخامس: الإنترنت والبريد الإلكتروني</dc:title>
  <dc:creator>wafa</dc:creator>
  <cp:lastModifiedBy>User</cp:lastModifiedBy>
  <cp:revision>66</cp:revision>
  <dcterms:created xsi:type="dcterms:W3CDTF">2007-12-20T16:16:05Z</dcterms:created>
  <dcterms:modified xsi:type="dcterms:W3CDTF">2013-11-26T13:03:58Z</dcterms:modified>
</cp:coreProperties>
</file>