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344" r:id="rId2"/>
    <p:sldId id="278" r:id="rId3"/>
    <p:sldId id="399" r:id="rId4"/>
    <p:sldId id="400" r:id="rId5"/>
    <p:sldId id="346" r:id="rId6"/>
    <p:sldId id="347" r:id="rId7"/>
    <p:sldId id="348" r:id="rId8"/>
    <p:sldId id="349" r:id="rId9"/>
    <p:sldId id="281" r:id="rId10"/>
    <p:sldId id="280" r:id="rId11"/>
    <p:sldId id="284" r:id="rId12"/>
    <p:sldId id="285" r:id="rId13"/>
    <p:sldId id="286" r:id="rId14"/>
    <p:sldId id="350" r:id="rId15"/>
    <p:sldId id="288" r:id="rId16"/>
    <p:sldId id="289" r:id="rId17"/>
    <p:sldId id="328" r:id="rId18"/>
    <p:sldId id="316" r:id="rId19"/>
    <p:sldId id="292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51" r:id="rId30"/>
    <p:sldId id="354" r:id="rId31"/>
    <p:sldId id="355" r:id="rId32"/>
    <p:sldId id="356" r:id="rId33"/>
    <p:sldId id="357" r:id="rId34"/>
    <p:sldId id="407" r:id="rId35"/>
    <p:sldId id="408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C80"/>
    <a:srgbClr val="990033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B0EBA08-E462-439A-B1DC-970F3FFAD30C}" type="datetimeFigureOut">
              <a:rPr lang="ar-SA"/>
              <a:pPr>
                <a:defRPr/>
              </a:pPr>
              <a:t>23/01/35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9A73437A-E374-4842-A1C2-F47232FB47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383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B7CFC2-46D8-40C5-8016-245F2F5AB86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562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7662-8C2E-4E99-9809-DCE39CFE9A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99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C731-1D2B-4F55-AE4B-455D941B0A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161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AEDA-5CEE-48A2-92B4-F03F9E14D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614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A091-5461-4BC3-8319-5900F4DC24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57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27AA6-95AA-492F-99C7-3BDF9A4830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031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8B610F-8209-4899-94E2-06E90C5C52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عنصر نائب للتذييل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5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E3A425-5AFA-4D4F-810A-A965CAC4A7F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93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E373-6C04-44C6-B6FA-3FDE19E949B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628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DE4226-2DBF-4E13-8259-6BB0B646B97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153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6D92-CABE-4F40-A3DF-794F0AF278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11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D0864B5-58A0-4A62-AF37-461FB9A942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002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17EB8C-A2E8-4E75-B186-3CA13218A8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9" r:id="rId4"/>
    <p:sldLayoutId id="2147483800" r:id="rId5"/>
    <p:sldLayoutId id="2147483793" r:id="rId6"/>
    <p:sldLayoutId id="2147483801" r:id="rId7"/>
    <p:sldLayoutId id="2147483794" r:id="rId8"/>
    <p:sldLayoutId id="2147483802" r:id="rId9"/>
    <p:sldLayoutId id="2147483795" r:id="rId10"/>
    <p:sldLayoutId id="2147483803" r:id="rId11"/>
    <p:sldLayoutId id="2147483796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1214438"/>
            <a:ext cx="64770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الجزء الخامس: الإنترنت والبريد الإلكتروني</a:t>
            </a:r>
            <a:endPara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500438"/>
            <a:ext cx="7010400" cy="1584325"/>
          </a:xfrm>
        </p:spPr>
        <p:txBody>
          <a:bodyPr/>
          <a:lstStyle/>
          <a:p>
            <a:pPr algn="ctr" eaLnBrk="1" hangingPunct="1"/>
            <a:r>
              <a:rPr lang="ar-SA" sz="4400" b="1" smtClean="0">
                <a:solidFill>
                  <a:schemeClr val="accent2"/>
                </a:solidFill>
              </a:rPr>
              <a:t>الوحدة 2: برنامج متصفح الانترنت</a:t>
            </a:r>
          </a:p>
          <a:p>
            <a:pPr algn="ctr" eaLnBrk="1" hangingPunct="1"/>
            <a:r>
              <a:rPr lang="en-US" sz="4400" b="1" smtClean="0">
                <a:solidFill>
                  <a:schemeClr val="accent2"/>
                </a:solidFill>
              </a:rPr>
              <a:t>Microsoft Internet Explorer</a:t>
            </a:r>
            <a:endParaRPr lang="en-GB" sz="4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300"/>
          <a:stretch>
            <a:fillRect/>
          </a:stretch>
        </p:blipFill>
        <p:spPr bwMode="auto">
          <a:xfrm>
            <a:off x="354013" y="2122488"/>
            <a:ext cx="8640762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578475" y="5049838"/>
            <a:ext cx="3600450" cy="17541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3600" dirty="0"/>
              <a:t> زر الخلف </a:t>
            </a:r>
          </a:p>
          <a:p>
            <a:pPr algn="ctr" rtl="1">
              <a:defRPr/>
            </a:pPr>
            <a:r>
              <a:rPr lang="ar-SA" sz="3600" dirty="0"/>
              <a:t>للرجوع للصفحة السابقة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7740650" y="2897188"/>
            <a:ext cx="1254125" cy="2152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4067175" y="5005388"/>
            <a:ext cx="3600450" cy="1200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3600" dirty="0"/>
              <a:t>زر امام </a:t>
            </a:r>
          </a:p>
          <a:p>
            <a:pPr algn="ctr" rtl="1">
              <a:defRPr/>
            </a:pPr>
            <a:r>
              <a:rPr lang="ar-SA" sz="3600" dirty="0"/>
              <a:t>للذهاب للصفحة التالية</a:t>
            </a:r>
          </a:p>
        </p:txBody>
      </p:sp>
      <p:cxnSp>
        <p:nvCxnSpPr>
          <p:cNvPr id="17" name="رابط كسهم مستقيم 16"/>
          <p:cNvCxnSpPr/>
          <p:nvPr/>
        </p:nvCxnSpPr>
        <p:spPr>
          <a:xfrm flipV="1">
            <a:off x="6230938" y="2852738"/>
            <a:ext cx="2373312" cy="2152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-107950" y="4932363"/>
            <a:ext cx="3600450" cy="17541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3600" dirty="0"/>
              <a:t>زر تحديث</a:t>
            </a:r>
          </a:p>
          <a:p>
            <a:pPr algn="ctr" rtl="1">
              <a:defRPr/>
            </a:pPr>
            <a:r>
              <a:rPr lang="ar-SA" sz="3600" dirty="0" err="1"/>
              <a:t>لاعادة</a:t>
            </a:r>
            <a:r>
              <a:rPr lang="ar-SA" sz="3600" dirty="0"/>
              <a:t> تحميل صفحة الويب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flipV="1">
            <a:off x="2054225" y="2897188"/>
            <a:ext cx="627063" cy="2035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1892300" y="2897188"/>
            <a:ext cx="627063" cy="2035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-107950" y="4892675"/>
            <a:ext cx="3600450" cy="1200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3600" dirty="0"/>
              <a:t>زر ايقاف</a:t>
            </a:r>
          </a:p>
          <a:p>
            <a:pPr algn="ctr" rtl="1">
              <a:defRPr/>
            </a:pPr>
            <a:r>
              <a:rPr lang="ar-SA" sz="3600" dirty="0"/>
              <a:t>لا يقاف تحميل الصفحة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19" grpId="0" animBg="1"/>
      <p:bldP spid="19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b="1" smtClean="0">
                <a:solidFill>
                  <a:schemeClr val="accent2"/>
                </a:solidFill>
              </a:rPr>
              <a:t>إضافة صفحة إلى المفضلة</a:t>
            </a:r>
            <a:endParaRPr lang="en-GB" b="1" smtClean="0">
              <a:solidFill>
                <a:schemeClr val="accent2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4"/>
          <a:stretch>
            <a:fillRect/>
          </a:stretch>
        </p:blipFill>
        <p:spPr bwMode="auto">
          <a:xfrm>
            <a:off x="1187450" y="1844675"/>
            <a:ext cx="6372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3612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9704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ar-SA" sz="5400" b="1" smtClean="0"/>
              <a:t>مثال</a:t>
            </a:r>
          </a:p>
        </p:txBody>
      </p:sp>
      <p:sp>
        <p:nvSpPr>
          <p:cNvPr id="3891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3550" y="1827213"/>
            <a:ext cx="8153400" cy="4495800"/>
          </a:xfrm>
        </p:spPr>
        <p:txBody>
          <a:bodyPr/>
          <a:lstStyle/>
          <a:p>
            <a:r>
              <a:rPr lang="ar-SA" sz="3200" b="1" smtClean="0">
                <a:latin typeface="Verdana" pitchFamily="34" charset="0"/>
              </a:rPr>
              <a:t>اضيفي موقع وزارة التعليم العالي الى المفضلة </a:t>
            </a:r>
          </a:p>
        </p:txBody>
      </p:sp>
      <p:sp>
        <p:nvSpPr>
          <p:cNvPr id="38916" name="AutoShape 7"/>
          <p:cNvSpPr>
            <a:spLocks noChangeArrowheads="1"/>
          </p:cNvSpPr>
          <p:nvPr/>
        </p:nvSpPr>
        <p:spPr bwMode="auto">
          <a:xfrm>
            <a:off x="201613" y="3141663"/>
            <a:ext cx="8675687" cy="1439862"/>
          </a:xfrm>
          <a:prstGeom prst="flowChartDocument">
            <a:avLst/>
          </a:prstGeom>
          <a:solidFill>
            <a:schemeClr val="bg2"/>
          </a:solidFill>
          <a:ln w="3175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b="0"/>
              <a:t>http.www.</a:t>
            </a:r>
            <a:r>
              <a:rPr lang="en-US" sz="4400" b="0"/>
              <a:t>mohe</a:t>
            </a:r>
            <a:r>
              <a:rPr lang="en-GB" sz="4400" b="0"/>
              <a:t>.gov.sa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b="1" smtClean="0"/>
              <a:t>تغيير الصفحة الرئيسية </a:t>
            </a:r>
            <a:r>
              <a:rPr lang="en-GB" b="1" smtClean="0"/>
              <a:t>Home Page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36938"/>
            <a:ext cx="66817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1165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مربع نص 4"/>
          <p:cNvSpPr txBox="1">
            <a:spLocks noChangeArrowheads="1"/>
          </p:cNvSpPr>
          <p:nvPr/>
        </p:nvSpPr>
        <p:spPr bwMode="auto">
          <a:xfrm>
            <a:off x="684213" y="2420938"/>
            <a:ext cx="748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2000" u="sng"/>
              <a:t>الصفحة الرئيسية : </a:t>
            </a:r>
            <a:r>
              <a:rPr lang="ar-SA" sz="2000"/>
              <a:t>هي الصفحة التي يتم عرضها في كل مره تفتح فيها متصفح الانترنت.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8913"/>
            <a:ext cx="57324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95513" y="1052513"/>
            <a:ext cx="5184775" cy="1512887"/>
          </a:xfrm>
          <a:prstGeom prst="rect">
            <a:avLst/>
          </a:prstGeom>
          <a:noFill/>
          <a:ln w="603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56896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8913"/>
            <a:ext cx="57324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195513" y="4005263"/>
            <a:ext cx="5184775" cy="1368425"/>
          </a:xfrm>
          <a:prstGeom prst="rect">
            <a:avLst/>
          </a:prstGeom>
          <a:noFill/>
          <a:ln w="603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6600" b="1" smtClean="0">
                <a:cs typeface="+mj-cs"/>
              </a:rPr>
              <a:t>المحفوظات</a:t>
            </a:r>
            <a:endParaRPr lang="en-GB" sz="6600" b="1" smtClean="0">
              <a:cs typeface="+mj-cs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20" t="1207" b="55316"/>
          <a:stretch>
            <a:fillRect/>
          </a:stretch>
        </p:blipFill>
        <p:spPr bwMode="auto">
          <a:xfrm>
            <a:off x="5368925" y="0"/>
            <a:ext cx="37750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3400" b="1" smtClean="0"/>
              <a:t>برنامج متصفح الإنترنت </a:t>
            </a:r>
            <a:r>
              <a:rPr lang="en-GB" sz="3400" b="1" smtClean="0"/>
              <a:t>Internet Explorer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516688" y="908050"/>
            <a:ext cx="2627312" cy="576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sz="4800" b="1" smtClean="0">
                <a:solidFill>
                  <a:schemeClr val="accent2"/>
                </a:solidFill>
              </a:rPr>
              <a:t>طباعة صفحة ويب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6607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84888" y="4292600"/>
            <a:ext cx="2159000" cy="288925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84888" y="4005263"/>
            <a:ext cx="2159000" cy="288925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450"/>
            <a:ext cx="69532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ar-SA" b="1" smtClean="0"/>
              <a:t>حفظ صفحة ويب على الحاسب</a:t>
            </a:r>
            <a:endParaRPr lang="en-GB" b="1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6451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229350" y="3284538"/>
            <a:ext cx="2159000" cy="288925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766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684213" y="1125538"/>
            <a:ext cx="4032250" cy="36734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احفظي صفحة </a:t>
            </a:r>
          </a:p>
          <a:p>
            <a:pPr algn="ctr"/>
            <a:r>
              <a:rPr lang="ar-SA" sz="4000"/>
              <a:t>الويب </a:t>
            </a:r>
          </a:p>
          <a:p>
            <a:pPr algn="ctr"/>
            <a:r>
              <a:rPr lang="ar-SA" sz="4000"/>
              <a:t>باسم ”وزارة التعليم العالي“ </a:t>
            </a:r>
          </a:p>
          <a:p>
            <a:pPr algn="ctr"/>
            <a:r>
              <a:rPr lang="ar-SA" sz="4000"/>
              <a:t>على سطح المكتب</a:t>
            </a:r>
            <a:endParaRPr lang="en-GB" sz="40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067175" y="404813"/>
            <a:ext cx="3673475" cy="504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987675" y="5300663"/>
            <a:ext cx="3995738" cy="504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987675" y="5803900"/>
            <a:ext cx="4824413" cy="4333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1650"/>
            <a:ext cx="77057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6342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258888" y="3284538"/>
            <a:ext cx="4681537" cy="24495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400"/>
              <a:t>لحفظ كافة الملفات </a:t>
            </a:r>
          </a:p>
          <a:p>
            <a:pPr algn="ctr"/>
            <a:r>
              <a:rPr lang="ar-SA" sz="4400"/>
              <a:t>المطلوبة لعرض الصفحة </a:t>
            </a:r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1258888" y="3284538"/>
            <a:ext cx="4681537" cy="24495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400"/>
              <a:t>لحفظ لقطة للصفحة </a:t>
            </a:r>
          </a:p>
          <a:p>
            <a:pPr algn="ctr"/>
            <a:r>
              <a:rPr lang="ar-SA" sz="4400"/>
              <a:t>الحالية</a:t>
            </a:r>
            <a:endParaRPr lang="en-GB" sz="4400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0150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1258888" y="3284538"/>
            <a:ext cx="4681537" cy="24495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4400"/>
              <a:t>لحفظ الصفحة</a:t>
            </a:r>
          </a:p>
          <a:p>
            <a:pPr algn="ctr" rtl="1"/>
            <a:r>
              <a:rPr lang="ar-SA" sz="4400"/>
              <a:t> الحالية فقط</a:t>
            </a:r>
            <a:endParaRPr lang="en-GB" sz="4400"/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5184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258888" y="3284538"/>
            <a:ext cx="4681537" cy="244951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4400"/>
              <a:t>لحفظ النص فقط</a:t>
            </a:r>
            <a:endParaRPr lang="en-GB" sz="4400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43211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3"/>
          <a:stretch>
            <a:fillRect/>
          </a:stretch>
        </p:blipFill>
        <p:spPr bwMode="auto">
          <a:xfrm>
            <a:off x="250825" y="979488"/>
            <a:ext cx="42497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5069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000100" y="285728"/>
            <a:ext cx="66262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>
                  <a:alpha val="92000"/>
                </a:srgbClr>
              </a:gs>
              <a:gs pos="50000">
                <a:srgbClr val="FFFF00">
                  <a:alpha val="75999"/>
                </a:srgbClr>
              </a:gs>
              <a:gs pos="100000">
                <a:srgbClr val="C0C0C0">
                  <a:alpha val="92000"/>
                </a:srgbClr>
              </a:gs>
            </a:gsLst>
            <a:lin ang="5400000" scaled="1"/>
          </a:gradFill>
          <a:ln w="38100">
            <a:prstDash val="dash"/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 من خلال محركات البحث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4321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248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62785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3400" b="1" smtClean="0"/>
              <a:t>مكونات واجهة  متصفح الإنترنت </a:t>
            </a:r>
            <a:r>
              <a:rPr lang="en-GB" sz="3400" b="1" smtClean="0"/>
              <a:t>Internet Explorer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1187450" y="1844675"/>
            <a:ext cx="6911975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>
                  <a:alpha val="92000"/>
                </a:srgbClr>
              </a:gs>
              <a:gs pos="50000">
                <a:srgbClr val="CCFFCC">
                  <a:alpha val="75999"/>
                </a:srgbClr>
              </a:gs>
              <a:gs pos="100000">
                <a:srgbClr val="C0C0C0">
                  <a:alpha val="92000"/>
                </a:srgbClr>
              </a:gs>
            </a:gsLst>
            <a:lin ang="5400000" scaled="1"/>
          </a:gradFill>
          <a:ln w="38100">
            <a:prstDash val="dash"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/>
          <a:p>
            <a:pPr algn="ctr" rtl="1">
              <a:defRPr/>
            </a:pPr>
            <a:r>
              <a:rPr lang="ar-SA" sz="4000"/>
              <a:t>ابحثي باستخدام محرك البحث </a:t>
            </a:r>
            <a:r>
              <a:rPr lang="en-US" sz="4000"/>
              <a:t>Google</a:t>
            </a:r>
            <a:r>
              <a:rPr lang="ar-SA" sz="4000"/>
              <a:t> عن برامج مكافحة الفيروسات </a:t>
            </a:r>
            <a:endParaRPr lang="en-GB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62" r="30612" b="243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787900" y="3644900"/>
            <a:ext cx="3241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ar-SA"/>
              <a:t>برامج مكافحة الفيروسات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68" t="10750" b="3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ar-SA" smtClean="0"/>
              <a:t>صور</a:t>
            </a: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7" t="5667" r="768" b="149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b="1" smtClean="0">
                <a:solidFill>
                  <a:schemeClr val="accent2"/>
                </a:solidFill>
              </a:rPr>
              <a:t>حفظ الصورة من صفحة ويب</a:t>
            </a:r>
            <a:endParaRPr lang="en-GB" b="1" smtClean="0">
              <a:solidFill>
                <a:schemeClr val="accent2"/>
              </a:solidFill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505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95288" y="2708275"/>
            <a:ext cx="3822700" cy="30257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4400"/>
              <a:t>بالنقر على زر الايمن</a:t>
            </a:r>
          </a:p>
          <a:p>
            <a:pPr algn="ctr" rtl="1"/>
            <a:r>
              <a:rPr lang="ar-SA" sz="4400"/>
              <a:t> واختيار حفظ صورة </a:t>
            </a:r>
          </a:p>
          <a:p>
            <a:pPr algn="ctr" rtl="1"/>
            <a:r>
              <a:rPr lang="ar-SA" sz="4400"/>
              <a:t>باسم</a:t>
            </a:r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b="1" smtClean="0">
                <a:solidFill>
                  <a:schemeClr val="accent2"/>
                </a:solidFill>
              </a:rPr>
              <a:t>استخدام الصورة كخلفية</a:t>
            </a:r>
            <a:r>
              <a:rPr lang="ar-SA" sz="4800" b="1" smtClean="0"/>
              <a:t> </a:t>
            </a:r>
            <a:endParaRPr lang="en-GB" sz="4800" b="1" smtClean="0"/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4825"/>
            <a:ext cx="3500437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11163" y="3919538"/>
            <a:ext cx="3529012" cy="288925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505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2867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V="1">
            <a:off x="5724525" y="0"/>
            <a:ext cx="0" cy="3536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4284663" y="3536950"/>
            <a:ext cx="30956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شريط عنوان البرنامج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7092950" y="620713"/>
            <a:ext cx="0" cy="3249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651500" y="3870325"/>
            <a:ext cx="309721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شريط القوائم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2555875" y="404813"/>
            <a:ext cx="576263" cy="4689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116013" y="5094288"/>
            <a:ext cx="30956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شريط العنوان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8316913" y="981075"/>
            <a:ext cx="0" cy="3536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832475" y="4391025"/>
            <a:ext cx="3095625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شريط الادوات القياسي وتنسيق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60375" y="2735263"/>
            <a:ext cx="1439863" cy="2554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منطقة عرض محتويات وصفحات الموقع</a:t>
            </a: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1900238" y="3519488"/>
            <a:ext cx="1155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68513" y="5830888"/>
            <a:ext cx="3656012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28650" y="5830888"/>
            <a:ext cx="30956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/>
              <a:t>شريط المعلومات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5400" b="1" smtClean="0"/>
              <a:t>ما هو العنوان على الإنترنت؟؟</a:t>
            </a:r>
            <a:endParaRPr lang="en-GB" sz="5400" b="1" smtClean="0"/>
          </a:p>
        </p:txBody>
      </p:sp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179388" y="1916113"/>
            <a:ext cx="8675687" cy="1439862"/>
          </a:xfrm>
          <a:prstGeom prst="flowChartDocument">
            <a:avLst/>
          </a:prstGeom>
          <a:solidFill>
            <a:schemeClr val="bg2"/>
          </a:solidFill>
          <a:ln w="3175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b="0"/>
              <a:t>http.www.gotevot.edu.sa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7088" y="2060575"/>
            <a:ext cx="1368425" cy="2089150"/>
            <a:chOff x="521" y="1298"/>
            <a:chExt cx="862" cy="1316"/>
          </a:xfrm>
        </p:grpSpPr>
        <p:sp>
          <p:nvSpPr>
            <p:cNvPr id="29715" name="Rectangle 8"/>
            <p:cNvSpPr>
              <a:spLocks noChangeArrowheads="1"/>
            </p:cNvSpPr>
            <p:nvPr/>
          </p:nvSpPr>
          <p:spPr bwMode="auto">
            <a:xfrm>
              <a:off x="521" y="1298"/>
              <a:ext cx="862" cy="589"/>
            </a:xfrm>
            <a:prstGeom prst="rect">
              <a:avLst/>
            </a:prstGeom>
            <a:noFill/>
            <a:ln w="603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6" name="AutoShape 9"/>
            <p:cNvSpPr>
              <a:spLocks noChangeArrowheads="1"/>
            </p:cNvSpPr>
            <p:nvPr/>
          </p:nvSpPr>
          <p:spPr bwMode="auto">
            <a:xfrm>
              <a:off x="793" y="1888"/>
              <a:ext cx="363" cy="7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ar-SA"/>
            </a:p>
          </p:txBody>
        </p:sp>
      </p:grp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68313" y="4221163"/>
            <a:ext cx="2160587" cy="15843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ar-SA" sz="3200"/>
              <a:t>اسم البروتوكول</a:t>
            </a:r>
            <a:endParaRPr lang="en-GB" sz="32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339975" y="2060575"/>
            <a:ext cx="1368425" cy="935038"/>
          </a:xfrm>
          <a:prstGeom prst="rect">
            <a:avLst/>
          </a:prstGeom>
          <a:noFill/>
          <a:ln w="603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24300" y="2060575"/>
            <a:ext cx="2160588" cy="2089150"/>
            <a:chOff x="521" y="1298"/>
            <a:chExt cx="862" cy="1316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521" y="1298"/>
              <a:ext cx="862" cy="589"/>
            </a:xfrm>
            <a:prstGeom prst="rect">
              <a:avLst/>
            </a:prstGeom>
            <a:noFill/>
            <a:ln w="603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4" name="AutoShape 18"/>
            <p:cNvSpPr>
              <a:spLocks noChangeArrowheads="1"/>
            </p:cNvSpPr>
            <p:nvPr/>
          </p:nvSpPr>
          <p:spPr bwMode="auto">
            <a:xfrm>
              <a:off x="793" y="1888"/>
              <a:ext cx="363" cy="7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ar-SA"/>
            </a:p>
          </p:txBody>
        </p:sp>
      </p:grp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356100" y="4149725"/>
            <a:ext cx="1441450" cy="15843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ar-SA" sz="3200"/>
              <a:t>اسم </a:t>
            </a:r>
          </a:p>
          <a:p>
            <a:pPr algn="ctr"/>
            <a:r>
              <a:rPr lang="ar-SA" sz="3200"/>
              <a:t>المؤسسة</a:t>
            </a:r>
            <a:endParaRPr lang="en-GB" sz="320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227763" y="2060575"/>
            <a:ext cx="1008062" cy="2089150"/>
            <a:chOff x="521" y="1298"/>
            <a:chExt cx="862" cy="1316"/>
          </a:xfrm>
        </p:grpSpPr>
        <p:sp>
          <p:nvSpPr>
            <p:cNvPr id="29711" name="Rectangle 21"/>
            <p:cNvSpPr>
              <a:spLocks noChangeArrowheads="1"/>
            </p:cNvSpPr>
            <p:nvPr/>
          </p:nvSpPr>
          <p:spPr bwMode="auto">
            <a:xfrm>
              <a:off x="521" y="1298"/>
              <a:ext cx="862" cy="589"/>
            </a:xfrm>
            <a:prstGeom prst="rect">
              <a:avLst/>
            </a:prstGeom>
            <a:noFill/>
            <a:ln w="603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2" name="AutoShape 22"/>
            <p:cNvSpPr>
              <a:spLocks noChangeArrowheads="1"/>
            </p:cNvSpPr>
            <p:nvPr/>
          </p:nvSpPr>
          <p:spPr bwMode="auto">
            <a:xfrm>
              <a:off x="793" y="1888"/>
              <a:ext cx="363" cy="7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ar-SA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6084888" y="4221163"/>
            <a:ext cx="1441450" cy="15843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ar-SA" sz="3200"/>
              <a:t>نوع </a:t>
            </a:r>
          </a:p>
          <a:p>
            <a:pPr algn="ctr"/>
            <a:r>
              <a:rPr lang="ar-SA" sz="3200"/>
              <a:t>النشاط</a:t>
            </a:r>
            <a:endParaRPr lang="en-GB" sz="320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380288" y="2060575"/>
            <a:ext cx="1008062" cy="2089150"/>
            <a:chOff x="521" y="1298"/>
            <a:chExt cx="862" cy="1316"/>
          </a:xfrm>
        </p:grpSpPr>
        <p:sp>
          <p:nvSpPr>
            <p:cNvPr id="29709" name="Rectangle 21"/>
            <p:cNvSpPr>
              <a:spLocks noChangeArrowheads="1"/>
            </p:cNvSpPr>
            <p:nvPr/>
          </p:nvSpPr>
          <p:spPr bwMode="auto">
            <a:xfrm>
              <a:off x="521" y="1298"/>
              <a:ext cx="862" cy="589"/>
            </a:xfrm>
            <a:prstGeom prst="rect">
              <a:avLst/>
            </a:prstGeom>
            <a:noFill/>
            <a:ln w="603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0" name="AutoShape 22"/>
            <p:cNvSpPr>
              <a:spLocks noChangeArrowheads="1"/>
            </p:cNvSpPr>
            <p:nvPr/>
          </p:nvSpPr>
          <p:spPr bwMode="auto">
            <a:xfrm>
              <a:off x="793" y="1888"/>
              <a:ext cx="363" cy="7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ar-SA"/>
            </a:p>
          </p:txBody>
        </p:sp>
      </p:grp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594600" y="4221163"/>
            <a:ext cx="1441450" cy="158432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ar-SA" sz="3200"/>
              <a:t>البلد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9" grpId="0" animBg="1"/>
      <p:bldP spid="9235" grpId="0" animBg="1"/>
      <p:bldP spid="923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1" name="Group 21"/>
          <p:cNvGraphicFramePr>
            <a:graphicFrameLocks noGrp="1"/>
          </p:cNvGraphicFramePr>
          <p:nvPr>
            <p:ph/>
          </p:nvPr>
        </p:nvGraphicFramePr>
        <p:xfrm>
          <a:off x="539750" y="1773238"/>
          <a:ext cx="8008938" cy="1252537"/>
        </p:xfrm>
        <a:graphic>
          <a:graphicData uri="http://schemas.openxmlformats.org/drawingml/2006/table">
            <a:tbl>
              <a:tblPr/>
              <a:tblGrid>
                <a:gridCol w="1335088"/>
                <a:gridCol w="1335087"/>
                <a:gridCol w="1335088"/>
                <a:gridCol w="1333500"/>
                <a:gridCol w="1335087"/>
                <a:gridCol w="1335088"/>
              </a:tblGrid>
              <a:tr h="125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Edu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Gov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539750" y="3141663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rgbClr val="FF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تجاري</a:t>
            </a:r>
            <a:endParaRPr lang="en-GB" sz="4000"/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1908175" y="3141663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chemeClr val="bg2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تعليمي</a:t>
            </a:r>
            <a:endParaRPr lang="en-GB" sz="4000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3276600" y="3141663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rgbClr val="FF7C8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حكومي</a:t>
            </a:r>
            <a:endParaRPr lang="en-GB" sz="4000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4643438" y="3141663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rgbClr val="CC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عسكري</a:t>
            </a:r>
            <a:endParaRPr lang="en-GB" sz="4000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6011863" y="3140075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شبكة</a:t>
            </a:r>
            <a:endParaRPr lang="en-GB" sz="4000"/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7380288" y="3141663"/>
            <a:ext cx="1295400" cy="1584325"/>
          </a:xfrm>
          <a:prstGeom prst="upArrowCallout">
            <a:avLst>
              <a:gd name="adj1" fmla="val 25000"/>
              <a:gd name="adj2" fmla="val 25000"/>
              <a:gd name="adj3" fmla="val 20384"/>
              <a:gd name="adj4" fmla="val 66667"/>
            </a:avLst>
          </a:prstGeom>
          <a:solidFill>
            <a:srgbClr val="FF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/>
              <a:t>منظمة</a:t>
            </a:r>
            <a:endParaRPr lang="en-GB" sz="4000"/>
          </a:p>
        </p:txBody>
      </p:sp>
      <p:pic>
        <p:nvPicPr>
          <p:cNvPr id="30744" name="Picture 44" descr="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510">
            <a:off x="4787900" y="5013325"/>
            <a:ext cx="990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45" descr="CAE1W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89588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46" descr="CA4M6UF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68863"/>
            <a:ext cx="1228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47" descr="go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13325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53" descr="CAU1CJ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89" r="24138" b="-1149"/>
          <a:stretch>
            <a:fillRect/>
          </a:stretch>
        </p:blipFill>
        <p:spPr bwMode="auto">
          <a:xfrm>
            <a:off x="6372225" y="5013325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54" descr="Ed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868863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55" descr="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Rectangle 60"/>
          <p:cNvSpPr>
            <a:spLocks noChangeArrowheads="1"/>
          </p:cNvSpPr>
          <p:nvPr/>
        </p:nvSpPr>
        <p:spPr bwMode="auto">
          <a:xfrm>
            <a:off x="446088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ar-SA" sz="4800">
                <a:solidFill>
                  <a:schemeClr val="accent2"/>
                </a:solidFill>
              </a:rPr>
              <a:t>طبيعة نشاط المؤسسة</a:t>
            </a:r>
            <a:endParaRPr lang="en-US"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6" grpId="0" animBg="1"/>
      <p:bldP spid="10277" grpId="0" animBg="1"/>
      <p:bldP spid="10278" grpId="0" animBg="1"/>
      <p:bldP spid="10279" grpId="0" animBg="1"/>
      <p:bldP spid="10280" grpId="0" animBg="1"/>
      <p:bldP spid="102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30" t="39207" r="13315" b="11128"/>
          <a:stretch>
            <a:fillRect/>
          </a:stretch>
        </p:blipFill>
        <p:spPr bwMode="auto">
          <a:xfrm>
            <a:off x="1681163" y="1495425"/>
            <a:ext cx="5705475" cy="5064125"/>
          </a:xfrm>
          <a:prstGeom prst="rect">
            <a:avLst/>
          </a:prstGeom>
          <a:noFill/>
          <a:ln w="95250" cmpd="tri">
            <a:solidFill>
              <a:srgbClr val="7553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550988"/>
            <a:ext cx="3352800" cy="941387"/>
            <a:chOff x="336" y="576"/>
            <a:chExt cx="2112" cy="480"/>
          </a:xfrm>
        </p:grpSpPr>
        <p:sp>
          <p:nvSpPr>
            <p:cNvPr id="82948" name="Oval 4"/>
            <p:cNvSpPr>
              <a:spLocks noChangeArrowheads="1"/>
            </p:cNvSpPr>
            <p:nvPr/>
          </p:nvSpPr>
          <p:spPr bwMode="auto">
            <a:xfrm>
              <a:off x="336" y="576"/>
              <a:ext cx="480" cy="48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.sy</a:t>
              </a:r>
            </a:p>
          </p:txBody>
        </p:sp>
        <p:sp>
          <p:nvSpPr>
            <p:cNvPr id="31763" name="Line 5"/>
            <p:cNvSpPr>
              <a:spLocks noChangeShapeType="1"/>
            </p:cNvSpPr>
            <p:nvPr/>
          </p:nvSpPr>
          <p:spPr bwMode="auto">
            <a:xfrm>
              <a:off x="816" y="816"/>
              <a:ext cx="163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ar-SA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3375025"/>
            <a:ext cx="1905000" cy="941388"/>
            <a:chOff x="384" y="1872"/>
            <a:chExt cx="1200" cy="480"/>
          </a:xfrm>
        </p:grpSpPr>
        <p:sp>
          <p:nvSpPr>
            <p:cNvPr id="82951" name="Oval 7"/>
            <p:cNvSpPr>
              <a:spLocks noChangeArrowheads="1"/>
            </p:cNvSpPr>
            <p:nvPr/>
          </p:nvSpPr>
          <p:spPr bwMode="auto">
            <a:xfrm>
              <a:off x="384" y="1872"/>
              <a:ext cx="480" cy="48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.eg</a:t>
              </a:r>
            </a:p>
          </p:txBody>
        </p:sp>
        <p:sp>
          <p:nvSpPr>
            <p:cNvPr id="31761" name="Line 8"/>
            <p:cNvSpPr>
              <a:spLocks noChangeShapeType="1"/>
            </p:cNvSpPr>
            <p:nvPr/>
          </p:nvSpPr>
          <p:spPr bwMode="auto">
            <a:xfrm>
              <a:off x="864" y="2112"/>
              <a:ext cx="72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ar-SA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0" y="1497013"/>
            <a:ext cx="3200400" cy="1600200"/>
            <a:chOff x="3360" y="768"/>
            <a:chExt cx="2016" cy="816"/>
          </a:xfrm>
        </p:grpSpPr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4896" y="768"/>
              <a:ext cx="480" cy="48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.kw</a:t>
              </a:r>
            </a:p>
          </p:txBody>
        </p:sp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 flipV="1">
              <a:off x="3360" y="1008"/>
              <a:ext cx="1536" cy="57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ar-SA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3146425"/>
            <a:ext cx="3276600" cy="941388"/>
            <a:chOff x="3264" y="1728"/>
            <a:chExt cx="2064" cy="480"/>
          </a:xfrm>
        </p:grpSpPr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4848" y="1728"/>
              <a:ext cx="480" cy="48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.sa</a:t>
              </a:r>
            </a:p>
          </p:txBody>
        </p:sp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>
              <a:off x="3264" y="2064"/>
              <a:ext cx="163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ar-SA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400800" y="4151313"/>
            <a:ext cx="2057400" cy="2070100"/>
            <a:chOff x="4032" y="2256"/>
            <a:chExt cx="1296" cy="1056"/>
          </a:xfrm>
        </p:grpSpPr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4848" y="2832"/>
              <a:ext cx="480" cy="480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.ae</a:t>
              </a:r>
            </a:p>
          </p:txBody>
        </p:sp>
        <p:sp>
          <p:nvSpPr>
            <p:cNvPr id="31755" name="Line 17"/>
            <p:cNvSpPr>
              <a:spLocks noChangeShapeType="1"/>
            </p:cNvSpPr>
            <p:nvPr/>
          </p:nvSpPr>
          <p:spPr bwMode="auto">
            <a:xfrm>
              <a:off x="4032" y="2256"/>
              <a:ext cx="864" cy="67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ar-SA"/>
            </a:p>
          </p:txBody>
        </p:sp>
      </p:grpSp>
      <p:sp>
        <p:nvSpPr>
          <p:cNvPr id="31752" name="Rectangle 18"/>
          <p:cNvSpPr>
            <a:spLocks noChangeArrowheads="1"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ar-SA" sz="4800">
                <a:solidFill>
                  <a:schemeClr val="accent2"/>
                </a:solidFill>
              </a:rPr>
              <a:t>رموز بعض الدول العربية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31753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ar-SA" sz="5400" b="1" smtClean="0"/>
              <a:t>مثال</a:t>
            </a:r>
          </a:p>
        </p:txBody>
      </p:sp>
      <p:sp>
        <p:nvSpPr>
          <p:cNvPr id="327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3550" y="1827213"/>
            <a:ext cx="8153400" cy="4495800"/>
          </a:xfrm>
        </p:spPr>
        <p:txBody>
          <a:bodyPr/>
          <a:lstStyle/>
          <a:p>
            <a:r>
              <a:rPr lang="ar-SA" sz="3200" b="1" smtClean="0">
                <a:latin typeface="Verdana" pitchFamily="34" charset="0"/>
              </a:rPr>
              <a:t>ادخلي على موقع وزارة التعليم العالي باستخدام متصفح الانترنت </a:t>
            </a:r>
            <a:r>
              <a:rPr lang="en-US" sz="3200" b="1" smtClean="0">
                <a:latin typeface="Verdana" pitchFamily="34" charset="0"/>
              </a:rPr>
              <a:t>Internet  Explorer</a:t>
            </a:r>
            <a:endParaRPr lang="ar-SA" sz="3200" b="1" smtClean="0">
              <a:latin typeface="Verdana" pitchFamily="34" charset="0"/>
            </a:endParaRPr>
          </a:p>
        </p:txBody>
      </p:sp>
      <p:sp>
        <p:nvSpPr>
          <p:cNvPr id="32772" name="AutoShape 7"/>
          <p:cNvSpPr>
            <a:spLocks noChangeArrowheads="1"/>
          </p:cNvSpPr>
          <p:nvPr/>
        </p:nvSpPr>
        <p:spPr bwMode="auto">
          <a:xfrm>
            <a:off x="201613" y="3141663"/>
            <a:ext cx="8675687" cy="1439862"/>
          </a:xfrm>
          <a:prstGeom prst="flowChartDocument">
            <a:avLst/>
          </a:prstGeom>
          <a:solidFill>
            <a:schemeClr val="bg2"/>
          </a:solidFill>
          <a:ln w="3175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b="0"/>
              <a:t>http://www.</a:t>
            </a:r>
            <a:r>
              <a:rPr lang="en-US" sz="4400" b="0"/>
              <a:t>mohe</a:t>
            </a:r>
            <a:r>
              <a:rPr lang="en-GB" sz="4400" b="0"/>
              <a:t>.gov.sa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03350" y="4397375"/>
            <a:ext cx="6121400" cy="1200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3600" dirty="0"/>
              <a:t>كتابة عنوان صفحة </a:t>
            </a:r>
            <a:r>
              <a:rPr lang="en-US" sz="3600" dirty="0"/>
              <a:t> </a:t>
            </a:r>
            <a:r>
              <a:rPr lang="ar-SA" sz="3600" dirty="0"/>
              <a:t>المطلوبة والنقر على </a:t>
            </a:r>
            <a:r>
              <a:rPr lang="en-US" sz="3600" dirty="0"/>
              <a:t>Enter</a:t>
            </a:r>
            <a:r>
              <a:rPr lang="ar-SA" sz="3600" dirty="0"/>
              <a:t> للانتقال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300"/>
          <a:stretch>
            <a:fillRect/>
          </a:stretch>
        </p:blipFill>
        <p:spPr bwMode="auto">
          <a:xfrm>
            <a:off x="539750" y="765175"/>
            <a:ext cx="83534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V="1">
            <a:off x="4572000" y="1539875"/>
            <a:ext cx="252413" cy="285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ركة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905</TotalTime>
  <Words>245</Words>
  <Application>Microsoft Office PowerPoint</Application>
  <PresentationFormat>عرض على الشاشة (3:4)‏</PresentationFormat>
  <Paragraphs>79</Paragraphs>
  <Slides>35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ألوان متوسطة</vt:lpstr>
      <vt:lpstr>الجزء الخامس: الإنترنت والبريد الإلكتروني</vt:lpstr>
      <vt:lpstr>برنامج متصفح الإنترنت Internet Explorer</vt:lpstr>
      <vt:lpstr>مكونات واجهة  متصفح الإنترنت Internet Explorer</vt:lpstr>
      <vt:lpstr>الشريحة 4</vt:lpstr>
      <vt:lpstr>ما هو العنوان على الإنترنت؟؟</vt:lpstr>
      <vt:lpstr>الشريحة 6</vt:lpstr>
      <vt:lpstr>الشريحة 7</vt:lpstr>
      <vt:lpstr>مثال</vt:lpstr>
      <vt:lpstr>الشريحة 9</vt:lpstr>
      <vt:lpstr>الشريحة 10</vt:lpstr>
      <vt:lpstr>إضافة صفحة إلى المفضلة</vt:lpstr>
      <vt:lpstr>الشريحة 12</vt:lpstr>
      <vt:lpstr>الشريحة 13</vt:lpstr>
      <vt:lpstr>مثال</vt:lpstr>
      <vt:lpstr>تغيير الصفحة الرئيسية Home Page</vt:lpstr>
      <vt:lpstr>الشريحة 16</vt:lpstr>
      <vt:lpstr>الشريحة 17</vt:lpstr>
      <vt:lpstr>الشريحة 18</vt:lpstr>
      <vt:lpstr>المحفوظات</vt:lpstr>
      <vt:lpstr>طباعة صفحة ويب</vt:lpstr>
      <vt:lpstr>الشريحة 21</vt:lpstr>
      <vt:lpstr>حفظ صفحة ويب على الحاسب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صور</vt:lpstr>
      <vt:lpstr>حفظ الصورة من صفحة ويب</vt:lpstr>
      <vt:lpstr>استخدام الصورة كخلفية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الجزء الخامس: الإنترنت والبريد الإلكتروني</dc:title>
  <dc:creator>wafa</dc:creator>
  <cp:lastModifiedBy>User</cp:lastModifiedBy>
  <cp:revision>67</cp:revision>
  <dcterms:created xsi:type="dcterms:W3CDTF">2007-12-20T16:16:05Z</dcterms:created>
  <dcterms:modified xsi:type="dcterms:W3CDTF">2013-11-26T13:04:36Z</dcterms:modified>
</cp:coreProperties>
</file>