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1" d="100"/>
          <a:sy n="51" d="100"/>
        </p:scale>
        <p:origin x="6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8BD73E-DEF5-4C35-8F74-A6059661A86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6F2F55A6-8E3F-46F7-BE59-692E2C87C124}">
      <dgm:prSet phldrT="[نص]"/>
      <dgm:spPr/>
      <dgm:t>
        <a:bodyPr/>
        <a:lstStyle/>
        <a:p>
          <a:pPr rtl="1"/>
          <a:r>
            <a:rPr lang="ar-SA" dirty="0" smtClean="0"/>
            <a:t>مكونات الحاسب الالي</a:t>
          </a:r>
          <a:endParaRPr lang="ar-SA" dirty="0"/>
        </a:p>
      </dgm:t>
    </dgm:pt>
    <dgm:pt modelId="{89933988-9372-4285-8B2E-3B92FB2F9AB0}" type="parTrans" cxnId="{B2AD7ACD-AC9D-4351-9638-6D25E269845D}">
      <dgm:prSet/>
      <dgm:spPr/>
      <dgm:t>
        <a:bodyPr/>
        <a:lstStyle/>
        <a:p>
          <a:pPr rtl="1"/>
          <a:endParaRPr lang="ar-SA"/>
        </a:p>
      </dgm:t>
    </dgm:pt>
    <dgm:pt modelId="{47B9C965-C1F7-4DD5-BBCA-208FCECF04E2}" type="sibTrans" cxnId="{B2AD7ACD-AC9D-4351-9638-6D25E269845D}">
      <dgm:prSet/>
      <dgm:spPr/>
      <dgm:t>
        <a:bodyPr/>
        <a:lstStyle/>
        <a:p>
          <a:pPr rtl="1"/>
          <a:endParaRPr lang="ar-SA"/>
        </a:p>
      </dgm:t>
    </dgm:pt>
    <dgm:pt modelId="{8D4A091B-1501-441A-B016-44DE95B18722}">
      <dgm:prSet phldrT="[نص]"/>
      <dgm:spPr/>
      <dgm:t>
        <a:bodyPr/>
        <a:lstStyle/>
        <a:p>
          <a:pPr rtl="1"/>
          <a:r>
            <a:rPr lang="ar-SA" dirty="0" smtClean="0"/>
            <a:t>مكونات مادية</a:t>
          </a:r>
          <a:endParaRPr lang="ar-SA" dirty="0"/>
        </a:p>
      </dgm:t>
    </dgm:pt>
    <dgm:pt modelId="{BC2878E2-181D-4272-BA4C-033C6B2C2996}" type="parTrans" cxnId="{60B5EB03-E436-416C-95D7-46D359C09C75}">
      <dgm:prSet/>
      <dgm:spPr/>
      <dgm:t>
        <a:bodyPr/>
        <a:lstStyle/>
        <a:p>
          <a:pPr rtl="1"/>
          <a:endParaRPr lang="ar-SA"/>
        </a:p>
      </dgm:t>
    </dgm:pt>
    <dgm:pt modelId="{BB297F67-3D63-4B05-B238-26BED3F0E73F}" type="sibTrans" cxnId="{60B5EB03-E436-416C-95D7-46D359C09C75}">
      <dgm:prSet/>
      <dgm:spPr/>
      <dgm:t>
        <a:bodyPr/>
        <a:lstStyle/>
        <a:p>
          <a:pPr rtl="1"/>
          <a:endParaRPr lang="ar-SA"/>
        </a:p>
      </dgm:t>
    </dgm:pt>
    <dgm:pt modelId="{1D49B495-DD1B-4BD0-9560-A6FBF3BB1D5A}">
      <dgm:prSet phldrT="[نص]"/>
      <dgm:spPr/>
      <dgm:t>
        <a:bodyPr/>
        <a:lstStyle/>
        <a:p>
          <a:pPr rtl="1"/>
          <a:r>
            <a:rPr lang="ar-SA" dirty="0" smtClean="0"/>
            <a:t>مكونات برمجية</a:t>
          </a:r>
          <a:endParaRPr lang="ar-SA" dirty="0"/>
        </a:p>
      </dgm:t>
    </dgm:pt>
    <dgm:pt modelId="{7F6E6A99-D70A-412F-A6B0-A59C96E24C9F}" type="parTrans" cxnId="{A42F98F4-78DD-4FC1-80D1-E2B50370B13D}">
      <dgm:prSet/>
      <dgm:spPr/>
      <dgm:t>
        <a:bodyPr/>
        <a:lstStyle/>
        <a:p>
          <a:pPr rtl="1"/>
          <a:endParaRPr lang="ar-SA"/>
        </a:p>
      </dgm:t>
    </dgm:pt>
    <dgm:pt modelId="{9230F9B1-1CDE-492F-B085-29A97F76F01B}" type="sibTrans" cxnId="{A42F98F4-78DD-4FC1-80D1-E2B50370B13D}">
      <dgm:prSet/>
      <dgm:spPr/>
      <dgm:t>
        <a:bodyPr/>
        <a:lstStyle/>
        <a:p>
          <a:pPr rtl="1"/>
          <a:endParaRPr lang="ar-SA"/>
        </a:p>
      </dgm:t>
    </dgm:pt>
    <dgm:pt modelId="{D32E148E-2A2D-4AD6-8A53-51B509D4BEDF}" type="pres">
      <dgm:prSet presAssocID="{478BD73E-DEF5-4C35-8F74-A6059661A86C}" presName="hierChild1" presStyleCnt="0">
        <dgm:presLayoutVars>
          <dgm:orgChart val="1"/>
          <dgm:chPref val="1"/>
          <dgm:dir/>
          <dgm:animOne val="branch"/>
          <dgm:animLvl val="lvl"/>
          <dgm:resizeHandles/>
        </dgm:presLayoutVars>
      </dgm:prSet>
      <dgm:spPr/>
      <dgm:t>
        <a:bodyPr/>
        <a:lstStyle/>
        <a:p>
          <a:pPr rtl="1"/>
          <a:endParaRPr lang="ar-SA"/>
        </a:p>
      </dgm:t>
    </dgm:pt>
    <dgm:pt modelId="{22E886A0-27D8-4BE1-A359-81540551109A}" type="pres">
      <dgm:prSet presAssocID="{6F2F55A6-8E3F-46F7-BE59-692E2C87C124}" presName="hierRoot1" presStyleCnt="0">
        <dgm:presLayoutVars>
          <dgm:hierBranch val="init"/>
        </dgm:presLayoutVars>
      </dgm:prSet>
      <dgm:spPr/>
    </dgm:pt>
    <dgm:pt modelId="{70017DE8-EC14-44A5-A9B9-56D9D62377F3}" type="pres">
      <dgm:prSet presAssocID="{6F2F55A6-8E3F-46F7-BE59-692E2C87C124}" presName="rootComposite1" presStyleCnt="0"/>
      <dgm:spPr/>
    </dgm:pt>
    <dgm:pt modelId="{B07C38CA-9BC2-441C-9884-D57655C5FA00}" type="pres">
      <dgm:prSet presAssocID="{6F2F55A6-8E3F-46F7-BE59-692E2C87C124}" presName="rootText1" presStyleLbl="node0" presStyleIdx="0" presStyleCnt="1">
        <dgm:presLayoutVars>
          <dgm:chPref val="3"/>
        </dgm:presLayoutVars>
      </dgm:prSet>
      <dgm:spPr/>
      <dgm:t>
        <a:bodyPr/>
        <a:lstStyle/>
        <a:p>
          <a:pPr rtl="1"/>
          <a:endParaRPr lang="ar-SA"/>
        </a:p>
      </dgm:t>
    </dgm:pt>
    <dgm:pt modelId="{EB13151B-BCB8-4898-B3AA-BC09324DB6DB}" type="pres">
      <dgm:prSet presAssocID="{6F2F55A6-8E3F-46F7-BE59-692E2C87C124}" presName="rootConnector1" presStyleLbl="node1" presStyleIdx="0" presStyleCnt="0"/>
      <dgm:spPr/>
      <dgm:t>
        <a:bodyPr/>
        <a:lstStyle/>
        <a:p>
          <a:pPr rtl="1"/>
          <a:endParaRPr lang="ar-SA"/>
        </a:p>
      </dgm:t>
    </dgm:pt>
    <dgm:pt modelId="{A611D085-017D-48D3-9951-2856E0EE09EC}" type="pres">
      <dgm:prSet presAssocID="{6F2F55A6-8E3F-46F7-BE59-692E2C87C124}" presName="hierChild2" presStyleCnt="0"/>
      <dgm:spPr/>
    </dgm:pt>
    <dgm:pt modelId="{83361842-C037-4D9E-9B70-7E43FF8E109D}" type="pres">
      <dgm:prSet presAssocID="{BC2878E2-181D-4272-BA4C-033C6B2C2996}" presName="Name37" presStyleLbl="parChTrans1D2" presStyleIdx="0" presStyleCnt="2"/>
      <dgm:spPr/>
      <dgm:t>
        <a:bodyPr/>
        <a:lstStyle/>
        <a:p>
          <a:pPr rtl="1"/>
          <a:endParaRPr lang="ar-SA"/>
        </a:p>
      </dgm:t>
    </dgm:pt>
    <dgm:pt modelId="{93C94208-7D06-4C01-9E0A-95E39E673325}" type="pres">
      <dgm:prSet presAssocID="{8D4A091B-1501-441A-B016-44DE95B18722}" presName="hierRoot2" presStyleCnt="0">
        <dgm:presLayoutVars>
          <dgm:hierBranch val="init"/>
        </dgm:presLayoutVars>
      </dgm:prSet>
      <dgm:spPr/>
    </dgm:pt>
    <dgm:pt modelId="{9BD4A29C-513D-45D2-8D42-45EBD2ACE97B}" type="pres">
      <dgm:prSet presAssocID="{8D4A091B-1501-441A-B016-44DE95B18722}" presName="rootComposite" presStyleCnt="0"/>
      <dgm:spPr/>
    </dgm:pt>
    <dgm:pt modelId="{2F6D2697-164C-4E4A-B9CB-E11ECBEC2C64}" type="pres">
      <dgm:prSet presAssocID="{8D4A091B-1501-441A-B016-44DE95B18722}" presName="rootText" presStyleLbl="node2" presStyleIdx="0" presStyleCnt="2">
        <dgm:presLayoutVars>
          <dgm:chPref val="3"/>
        </dgm:presLayoutVars>
      </dgm:prSet>
      <dgm:spPr/>
      <dgm:t>
        <a:bodyPr/>
        <a:lstStyle/>
        <a:p>
          <a:pPr rtl="1"/>
          <a:endParaRPr lang="ar-SA"/>
        </a:p>
      </dgm:t>
    </dgm:pt>
    <dgm:pt modelId="{BFC95D0D-E88A-4F09-B801-F75D13998FF8}" type="pres">
      <dgm:prSet presAssocID="{8D4A091B-1501-441A-B016-44DE95B18722}" presName="rootConnector" presStyleLbl="node2" presStyleIdx="0" presStyleCnt="2"/>
      <dgm:spPr/>
      <dgm:t>
        <a:bodyPr/>
        <a:lstStyle/>
        <a:p>
          <a:pPr rtl="1"/>
          <a:endParaRPr lang="ar-SA"/>
        </a:p>
      </dgm:t>
    </dgm:pt>
    <dgm:pt modelId="{5FE50330-F3D4-4618-9158-7A470DB791B3}" type="pres">
      <dgm:prSet presAssocID="{8D4A091B-1501-441A-B016-44DE95B18722}" presName="hierChild4" presStyleCnt="0"/>
      <dgm:spPr/>
    </dgm:pt>
    <dgm:pt modelId="{7BD2DBA2-7DD5-40A3-8B56-0B8405969F3C}" type="pres">
      <dgm:prSet presAssocID="{8D4A091B-1501-441A-B016-44DE95B18722}" presName="hierChild5" presStyleCnt="0"/>
      <dgm:spPr/>
    </dgm:pt>
    <dgm:pt modelId="{02675AA9-640D-40C3-B7D4-AFE0553FC79F}" type="pres">
      <dgm:prSet presAssocID="{7F6E6A99-D70A-412F-A6B0-A59C96E24C9F}" presName="Name37" presStyleLbl="parChTrans1D2" presStyleIdx="1" presStyleCnt="2"/>
      <dgm:spPr/>
      <dgm:t>
        <a:bodyPr/>
        <a:lstStyle/>
        <a:p>
          <a:pPr rtl="1"/>
          <a:endParaRPr lang="ar-SA"/>
        </a:p>
      </dgm:t>
    </dgm:pt>
    <dgm:pt modelId="{FF1C1111-2EA3-4DA2-B1C9-4FAF48B6A523}" type="pres">
      <dgm:prSet presAssocID="{1D49B495-DD1B-4BD0-9560-A6FBF3BB1D5A}" presName="hierRoot2" presStyleCnt="0">
        <dgm:presLayoutVars>
          <dgm:hierBranch val="init"/>
        </dgm:presLayoutVars>
      </dgm:prSet>
      <dgm:spPr/>
    </dgm:pt>
    <dgm:pt modelId="{45025C6A-C85A-4AB7-925B-D606DE379A76}" type="pres">
      <dgm:prSet presAssocID="{1D49B495-DD1B-4BD0-9560-A6FBF3BB1D5A}" presName="rootComposite" presStyleCnt="0"/>
      <dgm:spPr/>
    </dgm:pt>
    <dgm:pt modelId="{B6225D5F-882B-4811-9C70-D2F58CD89E57}" type="pres">
      <dgm:prSet presAssocID="{1D49B495-DD1B-4BD0-9560-A6FBF3BB1D5A}" presName="rootText" presStyleLbl="node2" presStyleIdx="1" presStyleCnt="2">
        <dgm:presLayoutVars>
          <dgm:chPref val="3"/>
        </dgm:presLayoutVars>
      </dgm:prSet>
      <dgm:spPr/>
      <dgm:t>
        <a:bodyPr/>
        <a:lstStyle/>
        <a:p>
          <a:pPr rtl="1"/>
          <a:endParaRPr lang="ar-SA"/>
        </a:p>
      </dgm:t>
    </dgm:pt>
    <dgm:pt modelId="{02451D0B-92E9-4401-A669-7291B44A9657}" type="pres">
      <dgm:prSet presAssocID="{1D49B495-DD1B-4BD0-9560-A6FBF3BB1D5A}" presName="rootConnector" presStyleLbl="node2" presStyleIdx="1" presStyleCnt="2"/>
      <dgm:spPr/>
      <dgm:t>
        <a:bodyPr/>
        <a:lstStyle/>
        <a:p>
          <a:pPr rtl="1"/>
          <a:endParaRPr lang="ar-SA"/>
        </a:p>
      </dgm:t>
    </dgm:pt>
    <dgm:pt modelId="{96A11986-77D9-44DC-80C8-DC94AEDAE708}" type="pres">
      <dgm:prSet presAssocID="{1D49B495-DD1B-4BD0-9560-A6FBF3BB1D5A}" presName="hierChild4" presStyleCnt="0"/>
      <dgm:spPr/>
    </dgm:pt>
    <dgm:pt modelId="{AC36F2E4-9EC5-4C89-AE2A-F92B250D82A7}" type="pres">
      <dgm:prSet presAssocID="{1D49B495-DD1B-4BD0-9560-A6FBF3BB1D5A}" presName="hierChild5" presStyleCnt="0"/>
      <dgm:spPr/>
    </dgm:pt>
    <dgm:pt modelId="{5165EC07-E40B-4FEA-9364-178D5A9522E4}" type="pres">
      <dgm:prSet presAssocID="{6F2F55A6-8E3F-46F7-BE59-692E2C87C124}" presName="hierChild3" presStyleCnt="0"/>
      <dgm:spPr/>
    </dgm:pt>
  </dgm:ptLst>
  <dgm:cxnLst>
    <dgm:cxn modelId="{B2AD7ACD-AC9D-4351-9638-6D25E269845D}" srcId="{478BD73E-DEF5-4C35-8F74-A6059661A86C}" destId="{6F2F55A6-8E3F-46F7-BE59-692E2C87C124}" srcOrd="0" destOrd="0" parTransId="{89933988-9372-4285-8B2E-3B92FB2F9AB0}" sibTransId="{47B9C965-C1F7-4DD5-BBCA-208FCECF04E2}"/>
    <dgm:cxn modelId="{763C5D4D-76A8-4217-B704-91BC4B0F70B2}" type="presOf" srcId="{6F2F55A6-8E3F-46F7-BE59-692E2C87C124}" destId="{B07C38CA-9BC2-441C-9884-D57655C5FA00}" srcOrd="0" destOrd="0" presId="urn:microsoft.com/office/officeart/2005/8/layout/orgChart1"/>
    <dgm:cxn modelId="{60B5EB03-E436-416C-95D7-46D359C09C75}" srcId="{6F2F55A6-8E3F-46F7-BE59-692E2C87C124}" destId="{8D4A091B-1501-441A-B016-44DE95B18722}" srcOrd="0" destOrd="0" parTransId="{BC2878E2-181D-4272-BA4C-033C6B2C2996}" sibTransId="{BB297F67-3D63-4B05-B238-26BED3F0E73F}"/>
    <dgm:cxn modelId="{8092BC05-0542-4755-B189-287392A8215C}" type="presOf" srcId="{1D49B495-DD1B-4BD0-9560-A6FBF3BB1D5A}" destId="{02451D0B-92E9-4401-A669-7291B44A9657}" srcOrd="1" destOrd="0" presId="urn:microsoft.com/office/officeart/2005/8/layout/orgChart1"/>
    <dgm:cxn modelId="{313D388C-0904-49F0-9377-DAF3D4D8C26A}" type="presOf" srcId="{478BD73E-DEF5-4C35-8F74-A6059661A86C}" destId="{D32E148E-2A2D-4AD6-8A53-51B509D4BEDF}" srcOrd="0" destOrd="0" presId="urn:microsoft.com/office/officeart/2005/8/layout/orgChart1"/>
    <dgm:cxn modelId="{3DFA6B65-2602-4FFE-B757-20FEF4382456}" type="presOf" srcId="{6F2F55A6-8E3F-46F7-BE59-692E2C87C124}" destId="{EB13151B-BCB8-4898-B3AA-BC09324DB6DB}" srcOrd="1" destOrd="0" presId="urn:microsoft.com/office/officeart/2005/8/layout/orgChart1"/>
    <dgm:cxn modelId="{F06A02E0-17C5-4243-BDEA-76F20BC0F2F0}" type="presOf" srcId="{BC2878E2-181D-4272-BA4C-033C6B2C2996}" destId="{83361842-C037-4D9E-9B70-7E43FF8E109D}" srcOrd="0" destOrd="0" presId="urn:microsoft.com/office/officeart/2005/8/layout/orgChart1"/>
    <dgm:cxn modelId="{3388295A-86AD-4BE1-9F48-2EF05667BFF6}" type="presOf" srcId="{7F6E6A99-D70A-412F-A6B0-A59C96E24C9F}" destId="{02675AA9-640D-40C3-B7D4-AFE0553FC79F}" srcOrd="0" destOrd="0" presId="urn:microsoft.com/office/officeart/2005/8/layout/orgChart1"/>
    <dgm:cxn modelId="{A42F98F4-78DD-4FC1-80D1-E2B50370B13D}" srcId="{6F2F55A6-8E3F-46F7-BE59-692E2C87C124}" destId="{1D49B495-DD1B-4BD0-9560-A6FBF3BB1D5A}" srcOrd="1" destOrd="0" parTransId="{7F6E6A99-D70A-412F-A6B0-A59C96E24C9F}" sibTransId="{9230F9B1-1CDE-492F-B085-29A97F76F01B}"/>
    <dgm:cxn modelId="{23403448-DA0C-41E0-93F6-3003C9EE3AA2}" type="presOf" srcId="{8D4A091B-1501-441A-B016-44DE95B18722}" destId="{2F6D2697-164C-4E4A-B9CB-E11ECBEC2C64}" srcOrd="0" destOrd="0" presId="urn:microsoft.com/office/officeart/2005/8/layout/orgChart1"/>
    <dgm:cxn modelId="{76299278-F254-4DF3-8B52-FC27CDED4A6C}" type="presOf" srcId="{8D4A091B-1501-441A-B016-44DE95B18722}" destId="{BFC95D0D-E88A-4F09-B801-F75D13998FF8}" srcOrd="1" destOrd="0" presId="urn:microsoft.com/office/officeart/2005/8/layout/orgChart1"/>
    <dgm:cxn modelId="{51676C66-D8FA-4F50-AB0C-31D223F26AB4}" type="presOf" srcId="{1D49B495-DD1B-4BD0-9560-A6FBF3BB1D5A}" destId="{B6225D5F-882B-4811-9C70-D2F58CD89E57}" srcOrd="0" destOrd="0" presId="urn:microsoft.com/office/officeart/2005/8/layout/orgChart1"/>
    <dgm:cxn modelId="{2918E049-4DD0-4A9D-9A06-E38D49A5AFC6}" type="presParOf" srcId="{D32E148E-2A2D-4AD6-8A53-51B509D4BEDF}" destId="{22E886A0-27D8-4BE1-A359-81540551109A}" srcOrd="0" destOrd="0" presId="urn:microsoft.com/office/officeart/2005/8/layout/orgChart1"/>
    <dgm:cxn modelId="{14112830-5081-4625-B6A1-5D9DEA6E6AB1}" type="presParOf" srcId="{22E886A0-27D8-4BE1-A359-81540551109A}" destId="{70017DE8-EC14-44A5-A9B9-56D9D62377F3}" srcOrd="0" destOrd="0" presId="urn:microsoft.com/office/officeart/2005/8/layout/orgChart1"/>
    <dgm:cxn modelId="{23EFD1D4-3FBD-40C2-80CA-A49A4CB40D92}" type="presParOf" srcId="{70017DE8-EC14-44A5-A9B9-56D9D62377F3}" destId="{B07C38CA-9BC2-441C-9884-D57655C5FA00}" srcOrd="0" destOrd="0" presId="urn:microsoft.com/office/officeart/2005/8/layout/orgChart1"/>
    <dgm:cxn modelId="{99A569DE-2E2F-4326-BA02-06A733EB5EEC}" type="presParOf" srcId="{70017DE8-EC14-44A5-A9B9-56D9D62377F3}" destId="{EB13151B-BCB8-4898-B3AA-BC09324DB6DB}" srcOrd="1" destOrd="0" presId="urn:microsoft.com/office/officeart/2005/8/layout/orgChart1"/>
    <dgm:cxn modelId="{DE71D420-4CFE-4794-89E1-9BF2269C873E}" type="presParOf" srcId="{22E886A0-27D8-4BE1-A359-81540551109A}" destId="{A611D085-017D-48D3-9951-2856E0EE09EC}" srcOrd="1" destOrd="0" presId="urn:microsoft.com/office/officeart/2005/8/layout/orgChart1"/>
    <dgm:cxn modelId="{78516101-A398-4278-805A-C43082443D23}" type="presParOf" srcId="{A611D085-017D-48D3-9951-2856E0EE09EC}" destId="{83361842-C037-4D9E-9B70-7E43FF8E109D}" srcOrd="0" destOrd="0" presId="urn:microsoft.com/office/officeart/2005/8/layout/orgChart1"/>
    <dgm:cxn modelId="{E841EF3A-927E-486F-83A7-E617083398C9}" type="presParOf" srcId="{A611D085-017D-48D3-9951-2856E0EE09EC}" destId="{93C94208-7D06-4C01-9E0A-95E39E673325}" srcOrd="1" destOrd="0" presId="urn:microsoft.com/office/officeart/2005/8/layout/orgChart1"/>
    <dgm:cxn modelId="{4939FE59-20D9-45F7-89EF-F9D1A2DA3BF4}" type="presParOf" srcId="{93C94208-7D06-4C01-9E0A-95E39E673325}" destId="{9BD4A29C-513D-45D2-8D42-45EBD2ACE97B}" srcOrd="0" destOrd="0" presId="urn:microsoft.com/office/officeart/2005/8/layout/orgChart1"/>
    <dgm:cxn modelId="{70C8D285-9431-4CB2-A63F-36E02C365F60}" type="presParOf" srcId="{9BD4A29C-513D-45D2-8D42-45EBD2ACE97B}" destId="{2F6D2697-164C-4E4A-B9CB-E11ECBEC2C64}" srcOrd="0" destOrd="0" presId="urn:microsoft.com/office/officeart/2005/8/layout/orgChart1"/>
    <dgm:cxn modelId="{68F35F00-16A4-4726-9EFF-480686DE9A24}" type="presParOf" srcId="{9BD4A29C-513D-45D2-8D42-45EBD2ACE97B}" destId="{BFC95D0D-E88A-4F09-B801-F75D13998FF8}" srcOrd="1" destOrd="0" presId="urn:microsoft.com/office/officeart/2005/8/layout/orgChart1"/>
    <dgm:cxn modelId="{F1D80054-07E1-4DB7-9623-341D26E032B3}" type="presParOf" srcId="{93C94208-7D06-4C01-9E0A-95E39E673325}" destId="{5FE50330-F3D4-4618-9158-7A470DB791B3}" srcOrd="1" destOrd="0" presId="urn:microsoft.com/office/officeart/2005/8/layout/orgChart1"/>
    <dgm:cxn modelId="{F883CDEC-7189-4FCE-86A0-A93C57C3CAE4}" type="presParOf" srcId="{93C94208-7D06-4C01-9E0A-95E39E673325}" destId="{7BD2DBA2-7DD5-40A3-8B56-0B8405969F3C}" srcOrd="2" destOrd="0" presId="urn:microsoft.com/office/officeart/2005/8/layout/orgChart1"/>
    <dgm:cxn modelId="{0D1258CC-D1E3-4E8C-9CED-250C3E82B24A}" type="presParOf" srcId="{A611D085-017D-48D3-9951-2856E0EE09EC}" destId="{02675AA9-640D-40C3-B7D4-AFE0553FC79F}" srcOrd="2" destOrd="0" presId="urn:microsoft.com/office/officeart/2005/8/layout/orgChart1"/>
    <dgm:cxn modelId="{938426A1-3CB7-4622-9FBD-05B1A09A97C6}" type="presParOf" srcId="{A611D085-017D-48D3-9951-2856E0EE09EC}" destId="{FF1C1111-2EA3-4DA2-B1C9-4FAF48B6A523}" srcOrd="3" destOrd="0" presId="urn:microsoft.com/office/officeart/2005/8/layout/orgChart1"/>
    <dgm:cxn modelId="{E184BEDA-3813-4901-BA26-344BD07981B8}" type="presParOf" srcId="{FF1C1111-2EA3-4DA2-B1C9-4FAF48B6A523}" destId="{45025C6A-C85A-4AB7-925B-D606DE379A76}" srcOrd="0" destOrd="0" presId="urn:microsoft.com/office/officeart/2005/8/layout/orgChart1"/>
    <dgm:cxn modelId="{A6C1857D-EA6F-4020-B62F-0A756BA453C3}" type="presParOf" srcId="{45025C6A-C85A-4AB7-925B-D606DE379A76}" destId="{B6225D5F-882B-4811-9C70-D2F58CD89E57}" srcOrd="0" destOrd="0" presId="urn:microsoft.com/office/officeart/2005/8/layout/orgChart1"/>
    <dgm:cxn modelId="{8E52264D-EFE6-4014-A190-18BB5EBD3DF7}" type="presParOf" srcId="{45025C6A-C85A-4AB7-925B-D606DE379A76}" destId="{02451D0B-92E9-4401-A669-7291B44A9657}" srcOrd="1" destOrd="0" presId="urn:microsoft.com/office/officeart/2005/8/layout/orgChart1"/>
    <dgm:cxn modelId="{D1967AA5-EAFC-4AF0-B0C7-BE47A090331E}" type="presParOf" srcId="{FF1C1111-2EA3-4DA2-B1C9-4FAF48B6A523}" destId="{96A11986-77D9-44DC-80C8-DC94AEDAE708}" srcOrd="1" destOrd="0" presId="urn:microsoft.com/office/officeart/2005/8/layout/orgChart1"/>
    <dgm:cxn modelId="{7AD9D6BB-9790-4715-B190-651EFDF11606}" type="presParOf" srcId="{FF1C1111-2EA3-4DA2-B1C9-4FAF48B6A523}" destId="{AC36F2E4-9EC5-4C89-AE2A-F92B250D82A7}" srcOrd="2" destOrd="0" presId="urn:microsoft.com/office/officeart/2005/8/layout/orgChart1"/>
    <dgm:cxn modelId="{B1EE190F-5124-4B5A-8B31-9DB18864B27A}" type="presParOf" srcId="{22E886A0-27D8-4BE1-A359-81540551109A}" destId="{5165EC07-E40B-4FEA-9364-178D5A9522E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75AA9-640D-40C3-B7D4-AFE0553FC79F}">
      <dsp:nvSpPr>
        <dsp:cNvPr id="0" name=""/>
        <dsp:cNvSpPr/>
      </dsp:nvSpPr>
      <dsp:spPr>
        <a:xfrm>
          <a:off x="2712132" y="842737"/>
          <a:ext cx="1018514" cy="353533"/>
        </a:xfrm>
        <a:custGeom>
          <a:avLst/>
          <a:gdLst/>
          <a:ahLst/>
          <a:cxnLst/>
          <a:rect l="0" t="0" r="0" b="0"/>
          <a:pathLst>
            <a:path>
              <a:moveTo>
                <a:pt x="0" y="0"/>
              </a:moveTo>
              <a:lnTo>
                <a:pt x="0" y="176766"/>
              </a:lnTo>
              <a:lnTo>
                <a:pt x="1018514" y="176766"/>
              </a:lnTo>
              <a:lnTo>
                <a:pt x="1018514" y="353533"/>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3361842-C037-4D9E-9B70-7E43FF8E109D}">
      <dsp:nvSpPr>
        <dsp:cNvPr id="0" name=""/>
        <dsp:cNvSpPr/>
      </dsp:nvSpPr>
      <dsp:spPr>
        <a:xfrm>
          <a:off x="1693617" y="842737"/>
          <a:ext cx="1018514" cy="353533"/>
        </a:xfrm>
        <a:custGeom>
          <a:avLst/>
          <a:gdLst/>
          <a:ahLst/>
          <a:cxnLst/>
          <a:rect l="0" t="0" r="0" b="0"/>
          <a:pathLst>
            <a:path>
              <a:moveTo>
                <a:pt x="1018514" y="0"/>
              </a:moveTo>
              <a:lnTo>
                <a:pt x="1018514" y="176766"/>
              </a:lnTo>
              <a:lnTo>
                <a:pt x="0" y="176766"/>
              </a:lnTo>
              <a:lnTo>
                <a:pt x="0" y="353533"/>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07C38CA-9BC2-441C-9884-D57655C5FA00}">
      <dsp:nvSpPr>
        <dsp:cNvPr id="0" name=""/>
        <dsp:cNvSpPr/>
      </dsp:nvSpPr>
      <dsp:spPr>
        <a:xfrm>
          <a:off x="1870384" y="990"/>
          <a:ext cx="1683495" cy="841747"/>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ar-SA" sz="3000" kern="1200" dirty="0" smtClean="0"/>
            <a:t>مكونات الحاسب الالي</a:t>
          </a:r>
          <a:endParaRPr lang="ar-SA" sz="3000" kern="1200" dirty="0"/>
        </a:p>
      </dsp:txBody>
      <dsp:txXfrm>
        <a:off x="1870384" y="990"/>
        <a:ext cx="1683495" cy="841747"/>
      </dsp:txXfrm>
    </dsp:sp>
    <dsp:sp modelId="{2F6D2697-164C-4E4A-B9CB-E11ECBEC2C64}">
      <dsp:nvSpPr>
        <dsp:cNvPr id="0" name=""/>
        <dsp:cNvSpPr/>
      </dsp:nvSpPr>
      <dsp:spPr>
        <a:xfrm>
          <a:off x="851870" y="1196271"/>
          <a:ext cx="1683495" cy="841747"/>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ar-SA" sz="3000" kern="1200" dirty="0" smtClean="0"/>
            <a:t>مكونات مادية</a:t>
          </a:r>
          <a:endParaRPr lang="ar-SA" sz="3000" kern="1200" dirty="0"/>
        </a:p>
      </dsp:txBody>
      <dsp:txXfrm>
        <a:off x="851870" y="1196271"/>
        <a:ext cx="1683495" cy="841747"/>
      </dsp:txXfrm>
    </dsp:sp>
    <dsp:sp modelId="{B6225D5F-882B-4811-9C70-D2F58CD89E57}">
      <dsp:nvSpPr>
        <dsp:cNvPr id="0" name=""/>
        <dsp:cNvSpPr/>
      </dsp:nvSpPr>
      <dsp:spPr>
        <a:xfrm>
          <a:off x="2888898" y="1196271"/>
          <a:ext cx="1683495" cy="841747"/>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ar-SA" sz="3000" kern="1200" dirty="0" smtClean="0"/>
            <a:t>مكونات برمجية</a:t>
          </a:r>
          <a:endParaRPr lang="ar-SA" sz="3000" kern="1200" dirty="0"/>
        </a:p>
      </dsp:txBody>
      <dsp:txXfrm>
        <a:off x="2888898" y="1196271"/>
        <a:ext cx="1683495" cy="84174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AB467-1D7A-461C-B3CC-DC5407CF87D8}" type="datetimeFigureOut">
              <a:rPr lang="en-US" smtClean="0"/>
              <a:t>8/10/2016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2BEC2-EACB-4E3E-B665-AE366B0ECDA4}" type="slidenum">
              <a:rPr lang="en-US" smtClean="0"/>
              <a:t>‹#›</a:t>
            </a:fld>
            <a:endParaRPr lang="en-US"/>
          </a:p>
        </p:txBody>
      </p:sp>
    </p:spTree>
    <p:extLst>
      <p:ext uri="{BB962C8B-B14F-4D97-AF65-F5344CB8AC3E}">
        <p14:creationId xmlns:p14="http://schemas.microsoft.com/office/powerpoint/2010/main" val="1666249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dirty="0" smtClean="0"/>
          </a:p>
        </p:txBody>
      </p:sp>
      <p:sp>
        <p:nvSpPr>
          <p:cNvPr id="1638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D2695981-C10C-418B-9F12-43290486AA25}" type="slidenum">
              <a:rPr lang="ar-SA" altLang="en-US" smtClean="0">
                <a:solidFill>
                  <a:srgbClr val="000000"/>
                </a:solidFill>
              </a:rPr>
              <a:pPr algn="l">
                <a:spcBef>
                  <a:spcPct val="0"/>
                </a:spcBef>
              </a:pPr>
              <a:t>1</a:t>
            </a:fld>
            <a:endParaRPr lang="ar-SA" altLang="en-US" smtClean="0">
              <a:solidFill>
                <a:srgbClr val="000000"/>
              </a:solidFill>
            </a:endParaRPr>
          </a:p>
        </p:txBody>
      </p:sp>
    </p:spTree>
    <p:extLst>
      <p:ext uri="{BB962C8B-B14F-4D97-AF65-F5344CB8AC3E}">
        <p14:creationId xmlns:p14="http://schemas.microsoft.com/office/powerpoint/2010/main" val="13756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BDDA6-3A19-40C0-8FBD-A475BD5261B0}"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045521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solidFill>
        <a:effectLst/>
      </p:bgPr>
    </p:bg>
    <p:spTree>
      <p:nvGrpSpPr>
        <p:cNvPr id="1" name=""/>
        <p:cNvGrpSpPr/>
        <p:nvPr/>
      </p:nvGrpSpPr>
      <p:grpSpPr>
        <a:xfrm>
          <a:off x="0" y="0"/>
          <a:ext cx="0" cy="0"/>
          <a:chOff x="0" y="0"/>
          <a:chExt cx="0" cy="0"/>
        </a:xfrm>
      </p:grpSpPr>
      <p:sp>
        <p:nvSpPr>
          <p:cNvPr id="4" name="مستطيل 14"/>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5" name="مستطيل 18"/>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6" name="مستطيل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7" name="مستطيل 15"/>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10" name="مستطيل 11"/>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a:defRPr/>
            </a:pPr>
            <a:endParaRPr lang="en-US" sz="1800">
              <a:solidFill>
                <a:prstClr val="black"/>
              </a:solidFill>
              <a:cs typeface="Arial" pitchFamily="34" charset="0"/>
            </a:endParaRPr>
          </a:p>
        </p:txBody>
      </p:sp>
      <p:sp>
        <p:nvSpPr>
          <p:cNvPr id="11" name="رابط مستقيم 6"/>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a:defRPr/>
            </a:pPr>
            <a:endParaRPr lang="en-US" sz="1800">
              <a:solidFill>
                <a:prstClr val="black"/>
              </a:solidFill>
              <a:cs typeface="Arial" pitchFamily="34" charset="0"/>
            </a:endParaRPr>
          </a:p>
        </p:txBody>
      </p:sp>
      <p:sp>
        <p:nvSpPr>
          <p:cNvPr id="12" name="مستطيل 9"/>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a:defRPr/>
            </a:pPr>
            <a:endParaRPr lang="en-US" sz="1800" dirty="0">
              <a:solidFill>
                <a:prstClr val="black"/>
              </a:solidFill>
              <a:cs typeface="Arial" pitchFamily="34" charset="0"/>
            </a:endParaRPr>
          </a:p>
        </p:txBody>
      </p:sp>
      <p:sp>
        <p:nvSpPr>
          <p:cNvPr id="13" name="شكل بيضاوي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sz="1800">
              <a:solidFill>
                <a:prstClr val="white"/>
              </a:solidFill>
            </a:endParaRPr>
          </a:p>
        </p:txBody>
      </p:sp>
      <p:sp>
        <p:nvSpPr>
          <p:cNvPr id="14" name="شكل بيضاوي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sz="1800">
              <a:solidFill>
                <a:prstClr val="white"/>
              </a:solidFill>
            </a:endParaRPr>
          </a:p>
        </p:txBody>
      </p:sp>
      <p:sp>
        <p:nvSpPr>
          <p:cNvPr id="9" name="عنوان فرعي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8" name="عنوان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ar-SA" smtClean="0"/>
              <a:t>انقر لتحرير نمط العنوان الرئيسي</a:t>
            </a:r>
            <a:endParaRPr lang="en-US"/>
          </a:p>
        </p:txBody>
      </p:sp>
      <p:sp>
        <p:nvSpPr>
          <p:cNvPr id="15" name="عنصر نائب للتاريخ 27"/>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6119D50D-D651-4225-8960-5279AF50EB8D}" type="datetimeFigureOut">
              <a:rPr lang="ar-SA"/>
              <a:pPr>
                <a:defRPr/>
              </a:pPr>
              <a:t>07/11/1437</a:t>
            </a:fld>
            <a:endParaRPr lang="ar-SA"/>
          </a:p>
        </p:txBody>
      </p:sp>
      <p:sp>
        <p:nvSpPr>
          <p:cNvPr id="16" name="عنصر نائب للتذييل 16"/>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
        <p:nvSpPr>
          <p:cNvPr id="17" name="عنصر نائب لرقم الشريحة 28"/>
          <p:cNvSpPr>
            <a:spLocks noGrp="1"/>
          </p:cNvSpPr>
          <p:nvPr>
            <p:ph type="sldNum" sz="quarter" idx="12"/>
          </p:nvPr>
        </p:nvSpPr>
        <p:spPr>
          <a:xfrm>
            <a:off x="5791200" y="2198689"/>
            <a:ext cx="609600" cy="441325"/>
          </a:xfrm>
        </p:spPr>
        <p:txBody>
          <a:bodyPr/>
          <a:lstStyle>
            <a:lvl1pPr fontAlgn="base">
              <a:spcBef>
                <a:spcPct val="0"/>
              </a:spcBef>
              <a:spcAft>
                <a:spcPct val="0"/>
              </a:spcAft>
              <a:defRPr>
                <a:solidFill>
                  <a:srgbClr val="8CADAE">
                    <a:shade val="75000"/>
                  </a:srgbClr>
                </a:solidFill>
                <a:latin typeface="Arial" panose="020B0604020202020204" pitchFamily="34" charset="0"/>
                <a:cs typeface="Arial" panose="020B0604020202020204" pitchFamily="34" charset="0"/>
              </a:defRPr>
            </a:lvl1pPr>
          </a:lstStyle>
          <a:p>
            <a:pPr>
              <a:defRPr/>
            </a:pPr>
            <a:fld id="{D9EFC447-E506-42A2-BA65-0C776E0AB436}" type="slidenum">
              <a:rPr lang="ar-SA"/>
              <a:pPr>
                <a:defRPr/>
              </a:pPr>
              <a:t>‹#›</a:t>
            </a:fld>
            <a:endParaRPr lang="ar-SA"/>
          </a:p>
        </p:txBody>
      </p:sp>
    </p:spTree>
    <p:extLst>
      <p:ext uri="{BB962C8B-B14F-4D97-AF65-F5344CB8AC3E}">
        <p14:creationId xmlns:p14="http://schemas.microsoft.com/office/powerpoint/2010/main" val="22731552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bg>
      <p:bgPr>
        <a:solidFill>
          <a:schemeClr val="bg2"/>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6372B80-A1E2-48F2-B3F8-5C6DCB38D574}" type="datetimeFigureOut">
              <a:rPr lang="ar-SA"/>
              <a:pPr>
                <a:defRPr/>
              </a:pPr>
              <a:t>07/11/1437</a:t>
            </a:fld>
            <a:endParaRPr lang="ar-SA"/>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28A8418-61B7-44A4-9FBF-E344F96B064E}" type="slidenum">
              <a:rPr lang="ar-SA"/>
              <a:pPr>
                <a:defRPr/>
              </a:pPr>
              <a:t>‹#›</a:t>
            </a:fld>
            <a:endParaRPr lang="ar-SA"/>
          </a:p>
        </p:txBody>
      </p:sp>
    </p:spTree>
    <p:extLst>
      <p:ext uri="{BB962C8B-B14F-4D97-AF65-F5344CB8AC3E}">
        <p14:creationId xmlns:p14="http://schemas.microsoft.com/office/powerpoint/2010/main" val="34612353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Pr>
        <a:solidFill>
          <a:schemeClr val="bg2"/>
        </a:solidFill>
        <a:effectLst/>
      </p:bgPr>
    </p:bg>
    <p:spTree>
      <p:nvGrpSpPr>
        <p:cNvPr id="1" name=""/>
        <p:cNvGrpSpPr/>
        <p:nvPr/>
      </p:nvGrpSpPr>
      <p:grpSpPr>
        <a:xfrm>
          <a:off x="0" y="0"/>
          <a:ext cx="0" cy="0"/>
          <a:chOff x="0" y="0"/>
          <a:chExt cx="0" cy="0"/>
        </a:xfrm>
      </p:grpSpPr>
      <p:sp>
        <p:nvSpPr>
          <p:cNvPr id="4" name="مستطيل 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5" name="مستطيل 7"/>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6" name="مستطيل 8"/>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7" name="مستطيل 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8" name="مستطيل 10"/>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a:defRPr/>
            </a:pPr>
            <a:endParaRPr lang="en-US" sz="1800">
              <a:solidFill>
                <a:prstClr val="black"/>
              </a:solidFill>
              <a:cs typeface="Arial" pitchFamily="34" charset="0"/>
            </a:endParaRPr>
          </a:p>
        </p:txBody>
      </p:sp>
      <p:sp>
        <p:nvSpPr>
          <p:cNvPr id="9" name="مستطيل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a:defRPr/>
            </a:pPr>
            <a:endParaRPr lang="en-US" sz="1800" dirty="0">
              <a:solidFill>
                <a:prstClr val="black"/>
              </a:solidFill>
              <a:cs typeface="Arial" pitchFamily="34" charset="0"/>
            </a:endParaRPr>
          </a:p>
        </p:txBody>
      </p:sp>
      <p:sp>
        <p:nvSpPr>
          <p:cNvPr id="10" name="رابط مستقيم 12"/>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r" rtl="1">
              <a:defRPr/>
            </a:pPr>
            <a:endParaRPr lang="en-US" sz="1800">
              <a:solidFill>
                <a:prstClr val="black"/>
              </a:solidFill>
              <a:cs typeface="Arial" pitchFamily="34" charset="0"/>
            </a:endParaRPr>
          </a:p>
        </p:txBody>
      </p:sp>
      <p:sp>
        <p:nvSpPr>
          <p:cNvPr id="11" name="شكل بيضاوي 13"/>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sz="1800">
              <a:solidFill>
                <a:prstClr val="white"/>
              </a:solidFill>
            </a:endParaRPr>
          </a:p>
        </p:txBody>
      </p:sp>
      <p:sp>
        <p:nvSpPr>
          <p:cNvPr id="12" name="شكل بيضاوي 14"/>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sz="1800">
              <a:solidFill>
                <a:prstClr val="white"/>
              </a:solidFill>
            </a:endParaRPr>
          </a:p>
        </p:txBody>
      </p:sp>
      <p:sp>
        <p:nvSpPr>
          <p:cNvPr id="3" name="عنصر نائب للعنوان العمودي 2"/>
          <p:cNvSpPr>
            <a:spLocks noGrp="1"/>
          </p:cNvSpPr>
          <p:nvPr>
            <p:ph type="body" orient="vert" idx="1"/>
          </p:nvPr>
        </p:nvSpPr>
        <p:spPr>
          <a:xfrm>
            <a:off x="406400" y="304800"/>
            <a:ext cx="8737600" cy="5821366"/>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2" name="عنوان عمودي 1"/>
          <p:cNvSpPr>
            <a:spLocks noGrp="1"/>
          </p:cNvSpPr>
          <p:nvPr>
            <p:ph type="title" orient="vert"/>
          </p:nvPr>
        </p:nvSpPr>
        <p:spPr>
          <a:xfrm>
            <a:off x="9855200" y="304802"/>
            <a:ext cx="1930400" cy="5851525"/>
          </a:xfrm>
        </p:spPr>
        <p:txBody>
          <a:bodyPr vert="eaVert"/>
          <a:lstStyle/>
          <a:p>
            <a:r>
              <a:rPr lang="ar-SA" smtClean="0"/>
              <a:t>انقر لتحرير نمط العنوان الرئيسي</a:t>
            </a:r>
            <a:endParaRPr lang="en-US"/>
          </a:p>
        </p:txBody>
      </p:sp>
      <p:sp>
        <p:nvSpPr>
          <p:cNvPr id="13" name="عنصر نائب لرقم الشريحة 5"/>
          <p:cNvSpPr>
            <a:spLocks noGrp="1"/>
          </p:cNvSpPr>
          <p:nvPr>
            <p:ph type="sldNum" sz="quarter" idx="10"/>
          </p:nvPr>
        </p:nvSpPr>
        <p:spPr>
          <a:xfrm>
            <a:off x="9220200" y="3009901"/>
            <a:ext cx="609600" cy="441325"/>
          </a:xfrm>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177A5AC5-963A-4D5C-A6A1-2D47A9B033DB}" type="slidenum">
              <a:rPr lang="ar-SA"/>
              <a:pPr>
                <a:defRPr/>
              </a:pPr>
              <a:t>‹#›</a:t>
            </a:fld>
            <a:endParaRPr lang="ar-SA"/>
          </a:p>
        </p:txBody>
      </p:sp>
      <p:sp>
        <p:nvSpPr>
          <p:cNvPr id="14" name="عنصر نائب للتاريخ 3"/>
          <p:cNvSpPr>
            <a:spLocks noGrp="1"/>
          </p:cNvSpPr>
          <p:nvPr>
            <p:ph type="dt" sz="half"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B56B697D-B30B-47FF-A290-96448D3D70BB}" type="datetimeFigureOut">
              <a:rPr lang="ar-SA"/>
              <a:pPr>
                <a:defRPr/>
              </a:pPr>
              <a:t>07/11/1437</a:t>
            </a:fld>
            <a:endParaRPr lang="ar-SA"/>
          </a:p>
        </p:txBody>
      </p:sp>
      <p:sp>
        <p:nvSpPr>
          <p:cNvPr id="15" name="عنصر نائب للتذييل 4"/>
          <p:cNvSpPr>
            <a:spLocks noGrp="1"/>
          </p:cNvSpPr>
          <p:nvPr>
            <p:ph type="ftr"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Tree>
    <p:extLst>
      <p:ext uri="{BB962C8B-B14F-4D97-AF65-F5344CB8AC3E}">
        <p14:creationId xmlns:p14="http://schemas.microsoft.com/office/powerpoint/2010/main" val="33830919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Pr>
        <a:solidFill>
          <a:schemeClr val="bg2"/>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solidFill>
                  <a:schemeClr val="accent3">
                    <a:shade val="75000"/>
                  </a:schemeClr>
                </a:solidFill>
              </a:defRPr>
            </a:lvl1pPr>
          </a:lstStyle>
          <a:p>
            <a:r>
              <a:rPr lang="ar-SA" smtClean="0"/>
              <a:t>انقر لتحرير نمط العنوان الرئيسي</a:t>
            </a:r>
            <a:endParaRPr lang="en-US"/>
          </a:p>
        </p:txBody>
      </p:sp>
      <p:sp>
        <p:nvSpPr>
          <p:cNvPr id="8" name="عنصر نائب للمحتوى 7"/>
          <p:cNvSpPr>
            <a:spLocks noGrp="1"/>
          </p:cNvSpPr>
          <p:nvPr>
            <p:ph sz="quarter" idx="1"/>
          </p:nvPr>
        </p:nvSpPr>
        <p:spPr>
          <a:xfrm>
            <a:off x="402336" y="1527048"/>
            <a:ext cx="11338560" cy="4572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2205D6D6-8062-425F-8634-CC04748ECDF5}" type="datetimeFigureOut">
              <a:rPr lang="ar-SA"/>
              <a:pPr>
                <a:defRPr/>
              </a:pPr>
              <a:t>07/11/1437</a:t>
            </a:fld>
            <a:endParaRPr lang="ar-SA"/>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
        <p:nvSpPr>
          <p:cNvPr id="6" name="عنصر نائب لرقم الشريحة 5"/>
          <p:cNvSpPr>
            <a:spLocks noGrp="1"/>
          </p:cNvSpPr>
          <p:nvPr>
            <p:ph type="sldNum" sz="quarter" idx="12"/>
          </p:nvPr>
        </p:nvSpPr>
        <p:spPr>
          <a:xfrm>
            <a:off x="5816600" y="1027114"/>
            <a:ext cx="609600" cy="441325"/>
          </a:xfrm>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1B2EDE0-9387-42E7-99FB-C175318DCF9F}" type="slidenum">
              <a:rPr lang="ar-SA"/>
              <a:pPr>
                <a:defRPr/>
              </a:pPr>
              <a:t>‹#›</a:t>
            </a:fld>
            <a:endParaRPr lang="ar-SA"/>
          </a:p>
        </p:txBody>
      </p:sp>
    </p:spTree>
    <p:extLst>
      <p:ext uri="{BB962C8B-B14F-4D97-AF65-F5344CB8AC3E}">
        <p14:creationId xmlns:p14="http://schemas.microsoft.com/office/powerpoint/2010/main" val="283761422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4" name="مستطيل 16"/>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5" name="مستطيل 14"/>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6" name="مستطيل 15"/>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7" name="مستطيل 17"/>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8" name="مستطيل 18"/>
          <p:cNvSpPr>
            <a:spLocks noChangeArrowheads="1"/>
          </p:cNvSpPr>
          <p:nvPr/>
        </p:nvSpPr>
        <p:spPr bwMode="white">
          <a:xfrm>
            <a:off x="203200" y="2286000"/>
            <a:ext cx="11777133"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9" name="مستطيل 11"/>
          <p:cNvSpPr>
            <a:spLocks noChangeArrowheads="1"/>
          </p:cNvSpPr>
          <p:nvPr/>
        </p:nvSpPr>
        <p:spPr bwMode="auto">
          <a:xfrm>
            <a:off x="207434" y="142875"/>
            <a:ext cx="11777133"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10" name="مستطيل 12"/>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a:defRPr/>
            </a:pPr>
            <a:endParaRPr lang="en-US" sz="1800">
              <a:solidFill>
                <a:prstClr val="black"/>
              </a:solidFill>
              <a:cs typeface="Arial" pitchFamily="34" charset="0"/>
            </a:endParaRPr>
          </a:p>
        </p:txBody>
      </p:sp>
      <p:sp>
        <p:nvSpPr>
          <p:cNvPr id="11" name="مستطيل 13"/>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a:defRPr/>
            </a:pPr>
            <a:endParaRPr lang="en-US" sz="1800" dirty="0">
              <a:solidFill>
                <a:prstClr val="black"/>
              </a:solidFill>
              <a:cs typeface="Arial" pitchFamily="34" charset="0"/>
            </a:endParaRPr>
          </a:p>
        </p:txBody>
      </p:sp>
      <p:sp>
        <p:nvSpPr>
          <p:cNvPr id="12" name="رابط مستقيم 7"/>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a:defRPr/>
            </a:pPr>
            <a:endParaRPr lang="en-US" sz="1800">
              <a:solidFill>
                <a:prstClr val="black"/>
              </a:solidFill>
              <a:cs typeface="Arial" pitchFamily="34" charset="0"/>
            </a:endParaRPr>
          </a:p>
        </p:txBody>
      </p:sp>
      <p:sp>
        <p:nvSpPr>
          <p:cNvPr id="13" name="شكل بيضاوي 9"/>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sz="1800">
              <a:solidFill>
                <a:prstClr val="white"/>
              </a:solidFill>
            </a:endParaRPr>
          </a:p>
        </p:txBody>
      </p:sp>
      <p:sp>
        <p:nvSpPr>
          <p:cNvPr id="14" name="شكل بيضاوي 10"/>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sz="1800">
              <a:solidFill>
                <a:prstClr val="white"/>
              </a:solidFill>
            </a:endParaRPr>
          </a:p>
        </p:txBody>
      </p:sp>
      <p:sp>
        <p:nvSpPr>
          <p:cNvPr id="3" name="عنصر نائب للنص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2" name="عنوان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ar-SA" smtClean="0"/>
              <a:t>انقر لتحرير نمط العنوان الرئيسي</a:t>
            </a:r>
            <a:endParaRPr lang="en-US"/>
          </a:p>
        </p:txBody>
      </p:sp>
      <p:sp>
        <p:nvSpPr>
          <p:cNvPr id="15" name="عنصر نائب للتذييل 4"/>
          <p:cNvSpPr>
            <a:spLocks noGrp="1"/>
          </p:cNvSpPr>
          <p:nvPr>
            <p:ph type="ftr" sz="quarter"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
        <p:nvSpPr>
          <p:cNvPr id="16" name="عنصر نائب للتاريخ 3"/>
          <p:cNvSpPr>
            <a:spLocks noGrp="1"/>
          </p:cNvSpPr>
          <p:nvPr>
            <p:ph type="dt" sz="half"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C8B7A3D9-5F7B-47D3-A235-6C4D7939D9EC}" type="datetimeFigureOut">
              <a:rPr lang="ar-SA"/>
              <a:pPr>
                <a:defRPr/>
              </a:pPr>
              <a:t>07/11/1437</a:t>
            </a:fld>
            <a:endParaRPr lang="ar-SA"/>
          </a:p>
        </p:txBody>
      </p:sp>
      <p:sp>
        <p:nvSpPr>
          <p:cNvPr id="17" name="عنصر نائب لرقم الشريحة 5"/>
          <p:cNvSpPr>
            <a:spLocks noGrp="1"/>
          </p:cNvSpPr>
          <p:nvPr>
            <p:ph type="sldNum" sz="quarter" idx="12"/>
          </p:nvPr>
        </p:nvSpPr>
        <p:spPr>
          <a:xfrm>
            <a:off x="5791200" y="2198689"/>
            <a:ext cx="609600" cy="441325"/>
          </a:xfrm>
        </p:spPr>
        <p:txBody>
          <a:bodyPr/>
          <a:lstStyle>
            <a:lvl1pPr fontAlgn="base">
              <a:spcBef>
                <a:spcPct val="0"/>
              </a:spcBef>
              <a:spcAft>
                <a:spcPct val="0"/>
              </a:spcAft>
              <a:defRPr>
                <a:solidFill>
                  <a:srgbClr val="8CADAE">
                    <a:shade val="75000"/>
                  </a:srgbClr>
                </a:solidFill>
                <a:latin typeface="Arial" panose="020B0604020202020204" pitchFamily="34" charset="0"/>
                <a:cs typeface="Arial" panose="020B0604020202020204" pitchFamily="34" charset="0"/>
              </a:defRPr>
            </a:lvl1pPr>
          </a:lstStyle>
          <a:p>
            <a:pPr>
              <a:defRPr/>
            </a:pPr>
            <a:fld id="{143DC324-03BE-4039-866B-105AF0AD27D1}" type="slidenum">
              <a:rPr lang="ar-SA"/>
              <a:pPr>
                <a:defRPr/>
              </a:pPr>
              <a:t>‹#›</a:t>
            </a:fld>
            <a:endParaRPr lang="ar-SA"/>
          </a:p>
        </p:txBody>
      </p:sp>
    </p:spTree>
    <p:extLst>
      <p:ext uri="{BB962C8B-B14F-4D97-AF65-F5344CB8AC3E}">
        <p14:creationId xmlns:p14="http://schemas.microsoft.com/office/powerpoint/2010/main" val="289401691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Pr>
        <a:solidFill>
          <a:schemeClr val="bg2"/>
        </a:solidFill>
        <a:effectLst/>
      </p:bgPr>
    </p:bg>
    <p:spTree>
      <p:nvGrpSpPr>
        <p:cNvPr id="1" name=""/>
        <p:cNvGrpSpPr/>
        <p:nvPr/>
      </p:nvGrpSpPr>
      <p:grpSpPr>
        <a:xfrm>
          <a:off x="0" y="0"/>
          <a:ext cx="0" cy="0"/>
          <a:chOff x="0" y="0"/>
          <a:chExt cx="0" cy="0"/>
        </a:xfrm>
      </p:grpSpPr>
      <p:sp>
        <p:nvSpPr>
          <p:cNvPr id="5" name="رابط مستقيم 7"/>
          <p:cNvSpPr>
            <a:spLocks noChangeShapeType="1"/>
          </p:cNvSpPr>
          <p:nvPr/>
        </p:nvSpPr>
        <p:spPr bwMode="auto">
          <a:xfrm flipV="1">
            <a:off x="6083301" y="1576388"/>
            <a:ext cx="12700"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prstClr val="black"/>
              </a:solidFill>
              <a:latin typeface="Arial" panose="020B0604020202020204" pitchFamily="34" charset="0"/>
              <a:cs typeface="Arial" pitchFamily="34" charset="0"/>
            </a:endParaRPr>
          </a:p>
        </p:txBody>
      </p:sp>
      <p:sp>
        <p:nvSpPr>
          <p:cNvPr id="2" name="عنوان 1"/>
          <p:cNvSpPr>
            <a:spLocks noGrp="1"/>
          </p:cNvSpPr>
          <p:nvPr>
            <p:ph type="title"/>
          </p:nvPr>
        </p:nvSpPr>
        <p:spPr>
          <a:xfrm>
            <a:off x="402336" y="228600"/>
            <a:ext cx="11379200" cy="758952"/>
          </a:xfrm>
        </p:spPr>
        <p:txBody>
          <a:bodyPr/>
          <a:lstStyle/>
          <a:p>
            <a:r>
              <a:rPr lang="ar-SA" smtClean="0"/>
              <a:t>انقر لتحرير نمط العنوان الرئيسي</a:t>
            </a:r>
            <a:endParaRPr lang="en-US"/>
          </a:p>
        </p:txBody>
      </p:sp>
      <p:sp>
        <p:nvSpPr>
          <p:cNvPr id="10" name="عنصر نائب للمحتوى 9"/>
          <p:cNvSpPr>
            <a:spLocks noGrp="1"/>
          </p:cNvSpPr>
          <p:nvPr>
            <p:ph sz="half" idx="1"/>
          </p:nvPr>
        </p:nvSpPr>
        <p:spPr>
          <a:xfrm>
            <a:off x="402336" y="1371600"/>
            <a:ext cx="5384800" cy="4681728"/>
          </a:xfrm>
        </p:spPr>
        <p:txBody>
          <a:bodyPr/>
          <a:lstStyle>
            <a:lvl1pPr>
              <a:defRPr sz="2500"/>
            </a:lvl1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2" name="عنصر نائب للمحتوى 11"/>
          <p:cNvSpPr>
            <a:spLocks noGrp="1"/>
          </p:cNvSpPr>
          <p:nvPr>
            <p:ph sz="half" idx="2"/>
          </p:nvPr>
        </p:nvSpPr>
        <p:spPr>
          <a:xfrm>
            <a:off x="6400800" y="1371600"/>
            <a:ext cx="5384800" cy="4681728"/>
          </a:xfrm>
        </p:spPr>
        <p:txBody>
          <a:bodyPr/>
          <a:lstStyle>
            <a:lvl1pPr>
              <a:defRPr sz="2500"/>
            </a:lvl1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اريخ 4"/>
          <p:cNvSpPr>
            <a:spLocks noGrp="1"/>
          </p:cNvSpPr>
          <p:nvPr>
            <p:ph type="dt" sz="half" idx="10"/>
          </p:nvPr>
        </p:nvSpPr>
        <p:spPr>
          <a:xfrm>
            <a:off x="7721601" y="6410326"/>
            <a:ext cx="4059767" cy="365125"/>
          </a:xfrm>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6DEDEA2D-3BFE-41CE-85D8-6204F73B80F1}" type="datetimeFigureOut">
              <a:rPr lang="ar-SA"/>
              <a:pPr>
                <a:defRPr/>
              </a:pPr>
              <a:t>07/11/1437</a:t>
            </a:fld>
            <a:endParaRPr lang="ar-SA"/>
          </a:p>
        </p:txBody>
      </p:sp>
      <p:sp>
        <p:nvSpPr>
          <p:cNvPr id="7" name="عنصر نائب للتذييل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
        <p:nvSpPr>
          <p:cNvPr id="8" name="عنصر نائب لرقم الشريحة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410052F3-6CAA-4168-934C-702B1E859DBE}" type="slidenum">
              <a:rPr lang="ar-SA"/>
              <a:pPr>
                <a:defRPr/>
              </a:pPr>
              <a:t>‹#›</a:t>
            </a:fld>
            <a:endParaRPr lang="ar-SA"/>
          </a:p>
        </p:txBody>
      </p:sp>
    </p:spTree>
    <p:extLst>
      <p:ext uri="{BB962C8B-B14F-4D97-AF65-F5344CB8AC3E}">
        <p14:creationId xmlns:p14="http://schemas.microsoft.com/office/powerpoint/2010/main" val="308125593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Pr>
        <a:solidFill>
          <a:schemeClr val="bg2"/>
        </a:solidFill>
        <a:effectLst/>
      </p:bgPr>
    </p:bg>
    <p:spTree>
      <p:nvGrpSpPr>
        <p:cNvPr id="1" name=""/>
        <p:cNvGrpSpPr/>
        <p:nvPr/>
      </p:nvGrpSpPr>
      <p:grpSpPr>
        <a:xfrm>
          <a:off x="0" y="0"/>
          <a:ext cx="0" cy="0"/>
          <a:chOff x="0" y="0"/>
          <a:chExt cx="0" cy="0"/>
        </a:xfrm>
      </p:grpSpPr>
      <p:sp>
        <p:nvSpPr>
          <p:cNvPr id="7" name="رابط مستقيم 9"/>
          <p:cNvSpPr>
            <a:spLocks noChangeShapeType="1"/>
          </p:cNvSpPr>
          <p:nvPr/>
        </p:nvSpPr>
        <p:spPr bwMode="auto">
          <a:xfrm flipV="1">
            <a:off x="6096000" y="2200276"/>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prstClr val="black"/>
              </a:solidFill>
              <a:latin typeface="Arial" panose="020B0604020202020204" pitchFamily="34" charset="0"/>
              <a:cs typeface="Arial" pitchFamily="34" charset="0"/>
            </a:endParaRPr>
          </a:p>
        </p:txBody>
      </p:sp>
      <p:sp>
        <p:nvSpPr>
          <p:cNvPr id="8" name="مستطيل 19"/>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9" name="مستطيل 18"/>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10" name="مستطيل 20"/>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11" name="مستطيل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12" name="مستطيل 10"/>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sz="1800">
              <a:solidFill>
                <a:prstClr val="white"/>
              </a:solidFill>
            </a:endParaRPr>
          </a:p>
        </p:txBody>
      </p:sp>
      <p:sp>
        <p:nvSpPr>
          <p:cNvPr id="13" name="مستطيل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a:defRPr/>
            </a:pPr>
            <a:endParaRPr lang="en-US" sz="1800">
              <a:solidFill>
                <a:prstClr val="black"/>
              </a:solidFill>
              <a:cs typeface="Arial" pitchFamily="34" charset="0"/>
            </a:endParaRPr>
          </a:p>
        </p:txBody>
      </p:sp>
      <p:sp>
        <p:nvSpPr>
          <p:cNvPr id="14" name="رابط مستقيم 14"/>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a:defRPr/>
            </a:pPr>
            <a:endParaRPr lang="en-US" sz="1800">
              <a:solidFill>
                <a:prstClr val="black"/>
              </a:solidFill>
              <a:cs typeface="Arial" pitchFamily="34" charset="0"/>
            </a:endParaRPr>
          </a:p>
        </p:txBody>
      </p:sp>
      <p:sp>
        <p:nvSpPr>
          <p:cNvPr id="15" name="مستطيل 1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a:defRPr/>
            </a:pPr>
            <a:endParaRPr lang="en-US" sz="1800" dirty="0">
              <a:solidFill>
                <a:prstClr val="black"/>
              </a:solidFill>
              <a:cs typeface="Arial" pitchFamily="34" charset="0"/>
            </a:endParaRPr>
          </a:p>
        </p:txBody>
      </p:sp>
      <p:sp>
        <p:nvSpPr>
          <p:cNvPr id="16" name="شكل بيضاوي 24"/>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sz="1800">
              <a:solidFill>
                <a:prstClr val="white"/>
              </a:solidFill>
            </a:endParaRPr>
          </a:p>
        </p:txBody>
      </p:sp>
      <p:sp>
        <p:nvSpPr>
          <p:cNvPr id="17" name="شكل بيضاوي 2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sz="1800">
              <a:solidFill>
                <a:prstClr val="white"/>
              </a:solidFill>
            </a:endParaRPr>
          </a:p>
        </p:txBody>
      </p:sp>
      <p:sp>
        <p:nvSpPr>
          <p:cNvPr id="3" name="عنصر نائب للنص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4" name="عنصر نائب للنص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24" name="عنصر نائب للمحتوى 23"/>
          <p:cNvSpPr>
            <a:spLocks noGrp="1"/>
          </p:cNvSpPr>
          <p:nvPr>
            <p:ph sz="quarter" idx="2"/>
          </p:nvPr>
        </p:nvSpPr>
        <p:spPr>
          <a:xfrm>
            <a:off x="402336" y="2471383"/>
            <a:ext cx="5388864" cy="381840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26" name="عنصر نائب للمحتوى 25"/>
          <p:cNvSpPr>
            <a:spLocks noGrp="1"/>
          </p:cNvSpPr>
          <p:nvPr>
            <p:ph sz="quarter" idx="4"/>
          </p:nvPr>
        </p:nvSpPr>
        <p:spPr>
          <a:xfrm>
            <a:off x="6400800" y="2471383"/>
            <a:ext cx="5384800" cy="382219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23" name="عنوان 22"/>
          <p:cNvSpPr>
            <a:spLocks noGrp="1"/>
          </p:cNvSpPr>
          <p:nvPr>
            <p:ph type="title"/>
          </p:nvPr>
        </p:nvSpPr>
        <p:spPr/>
        <p:txBody>
          <a:bodyPr rtlCol="0"/>
          <a:lstStyle/>
          <a:p>
            <a:r>
              <a:rPr lang="ar-SA" smtClean="0"/>
              <a:t>انقر لتحرير نمط العنوان الرئيسي</a:t>
            </a:r>
            <a:endParaRPr lang="en-US"/>
          </a:p>
        </p:txBody>
      </p:sp>
      <p:sp>
        <p:nvSpPr>
          <p:cNvPr id="18" name="عنصر نائب للتاريخ 6"/>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F4C457D-C675-4559-80D2-B98272E6C02E}" type="datetimeFigureOut">
              <a:rPr lang="ar-SA"/>
              <a:pPr>
                <a:defRPr/>
              </a:pPr>
              <a:t>07/11/1437</a:t>
            </a:fld>
            <a:endParaRPr lang="ar-SA"/>
          </a:p>
        </p:txBody>
      </p:sp>
      <p:sp>
        <p:nvSpPr>
          <p:cNvPr id="19" name="عنصر نائب للتذييل 7"/>
          <p:cNvSpPr>
            <a:spLocks noGrp="1"/>
          </p:cNvSpPr>
          <p:nvPr>
            <p:ph type="ftr" sz="quarter" idx="11"/>
          </p:nvPr>
        </p:nvSpPr>
        <p:spPr>
          <a:xfrm>
            <a:off x="406400" y="6410326"/>
            <a:ext cx="4775200" cy="365125"/>
          </a:xfrm>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
        <p:nvSpPr>
          <p:cNvPr id="20" name="عنصر نائب لرقم الشريحة 8"/>
          <p:cNvSpPr>
            <a:spLocks noGrp="1"/>
          </p:cNvSpPr>
          <p:nvPr>
            <p:ph type="sldNum" sz="quarter" idx="12"/>
          </p:nvPr>
        </p:nvSpPr>
        <p:spPr>
          <a:xfrm>
            <a:off x="5791200" y="1042989"/>
            <a:ext cx="609600" cy="441325"/>
          </a:xfrm>
        </p:spPr>
        <p:txBody>
          <a:bodyPr/>
          <a:lstStyle>
            <a:lvl1pPr algn="ctr" fontAlgn="base">
              <a:spcBef>
                <a:spcPct val="0"/>
              </a:spcBef>
              <a:spcAft>
                <a:spcPct val="0"/>
              </a:spcAft>
              <a:defRPr>
                <a:latin typeface="Arial" panose="020B0604020202020204" pitchFamily="34" charset="0"/>
                <a:cs typeface="Arial" panose="020B0604020202020204" pitchFamily="34" charset="0"/>
              </a:defRPr>
            </a:lvl1pPr>
          </a:lstStyle>
          <a:p>
            <a:pPr>
              <a:defRPr/>
            </a:pPr>
            <a:fld id="{94882003-DEF9-4C17-B8AC-4A96B1A96955}" type="slidenum">
              <a:rPr lang="ar-SA"/>
              <a:pPr>
                <a:defRPr/>
              </a:pPr>
              <a:t>‹#›</a:t>
            </a:fld>
            <a:endParaRPr lang="ar-SA"/>
          </a:p>
        </p:txBody>
      </p:sp>
    </p:spTree>
    <p:extLst>
      <p:ext uri="{BB962C8B-B14F-4D97-AF65-F5344CB8AC3E}">
        <p14:creationId xmlns:p14="http://schemas.microsoft.com/office/powerpoint/2010/main" val="65395267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C9763B95-1D9E-485A-B0FB-889F400C012D}" type="datetimeFigureOut">
              <a:rPr lang="ar-SA"/>
              <a:pPr>
                <a:defRPr/>
              </a:pPr>
              <a:t>07/11/1437</a:t>
            </a:fld>
            <a:endParaRPr lang="ar-SA"/>
          </a:p>
        </p:txBody>
      </p:sp>
      <p:sp>
        <p:nvSpPr>
          <p:cNvPr id="4" name="عنصر نائب للتذييل 3"/>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
        <p:nvSpPr>
          <p:cNvPr id="5" name="عنصر نائب لرقم الشريحة 4"/>
          <p:cNvSpPr>
            <a:spLocks noGrp="1"/>
          </p:cNvSpPr>
          <p:nvPr>
            <p:ph type="sldNum" sz="quarter" idx="12"/>
          </p:nvPr>
        </p:nvSpPr>
        <p:spPr>
          <a:xfrm>
            <a:off x="5791200" y="1036639"/>
            <a:ext cx="609600" cy="441325"/>
          </a:xfrm>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0C51BDCC-A3A2-440A-AEE7-F81E246D8AAC}" type="slidenum">
              <a:rPr lang="ar-SA"/>
              <a:pPr>
                <a:defRPr/>
              </a:pPr>
              <a:t>‹#›</a:t>
            </a:fld>
            <a:endParaRPr lang="ar-SA"/>
          </a:p>
        </p:txBody>
      </p:sp>
    </p:spTree>
    <p:extLst>
      <p:ext uri="{BB962C8B-B14F-4D97-AF65-F5344CB8AC3E}">
        <p14:creationId xmlns:p14="http://schemas.microsoft.com/office/powerpoint/2010/main" val="1003051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مستطيل 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3" name="مستطيل 7"/>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4" name="مستطيل 9"/>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5" name="مستطيل 8"/>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6" name="مستطيل 4"/>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a:defRPr/>
            </a:pPr>
            <a:endParaRPr lang="en-US" sz="1800">
              <a:solidFill>
                <a:prstClr val="black"/>
              </a:solidFill>
              <a:cs typeface="Arial" pitchFamily="34" charset="0"/>
            </a:endParaRPr>
          </a:p>
        </p:txBody>
      </p:sp>
      <p:sp>
        <p:nvSpPr>
          <p:cNvPr id="7" name="مستطيل 5"/>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a:defRPr/>
            </a:pPr>
            <a:endParaRPr lang="en-US" sz="1800" dirty="0">
              <a:solidFill>
                <a:prstClr val="black"/>
              </a:solidFill>
              <a:cs typeface="Arial" pitchFamily="34" charset="0"/>
            </a:endParaRPr>
          </a:p>
        </p:txBody>
      </p:sp>
      <p:sp>
        <p:nvSpPr>
          <p:cNvPr id="8" name="عنصر نائب للتاريخ 1"/>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F555FD5-411B-4E30-B8E9-3106B8689C04}" type="datetimeFigureOut">
              <a:rPr lang="ar-SA"/>
              <a:pPr>
                <a:defRPr/>
              </a:pPr>
              <a:t>07/11/1437</a:t>
            </a:fld>
            <a:endParaRPr lang="ar-SA"/>
          </a:p>
        </p:txBody>
      </p:sp>
      <p:sp>
        <p:nvSpPr>
          <p:cNvPr id="9" name="عنصر نائب للتذييل 2"/>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
        <p:nvSpPr>
          <p:cNvPr id="10" name="عنصر نائب لرقم الشريحة 3"/>
          <p:cNvSpPr>
            <a:spLocks noGrp="1"/>
          </p:cNvSpPr>
          <p:nvPr>
            <p:ph type="sldNum" sz="quarter" idx="12"/>
          </p:nvPr>
        </p:nvSpPr>
        <p:spPr>
          <a:xfrm>
            <a:off x="5689600" y="6324601"/>
            <a:ext cx="812800" cy="441325"/>
          </a:xfrm>
        </p:spPr>
        <p:txBody>
          <a:bodyPr/>
          <a:lstStyle>
            <a:lvl1pPr fontAlgn="base">
              <a:spcBef>
                <a:spcPct val="0"/>
              </a:spcBef>
              <a:spcAft>
                <a:spcPct val="0"/>
              </a:spcAft>
              <a:defRPr>
                <a:solidFill>
                  <a:srgbClr val="FFFFFF"/>
                </a:solidFill>
                <a:latin typeface="Arial" panose="020B0604020202020204" pitchFamily="34" charset="0"/>
                <a:cs typeface="Arial" panose="020B0604020202020204" pitchFamily="34" charset="0"/>
              </a:defRPr>
            </a:lvl1pPr>
          </a:lstStyle>
          <a:p>
            <a:pPr>
              <a:defRPr/>
            </a:pPr>
            <a:fld id="{6F97683D-78EA-43CF-A42E-02DDDF5FAFD9}" type="slidenum">
              <a:rPr lang="ar-SA"/>
              <a:pPr>
                <a:defRPr/>
              </a:pPr>
              <a:t>‹#›</a:t>
            </a:fld>
            <a:endParaRPr lang="ar-SA"/>
          </a:p>
        </p:txBody>
      </p:sp>
    </p:spTree>
    <p:extLst>
      <p:ext uri="{BB962C8B-B14F-4D97-AF65-F5344CB8AC3E}">
        <p14:creationId xmlns:p14="http://schemas.microsoft.com/office/powerpoint/2010/main" val="94385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5" name="مستطيل 18"/>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a:defRPr/>
            </a:pPr>
            <a:endParaRPr lang="en-US" sz="1800">
              <a:solidFill>
                <a:prstClr val="black"/>
              </a:solidFill>
              <a:cs typeface="Arial" pitchFamily="34" charset="0"/>
            </a:endParaRPr>
          </a:p>
        </p:txBody>
      </p:sp>
      <p:sp>
        <p:nvSpPr>
          <p:cNvPr id="6" name="مستطيل 14"/>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7" name="مستطيل 17"/>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8" name="مستطيل 15"/>
          <p:cNvSpPr>
            <a:spLocks noChangeArrowheads="1"/>
          </p:cNvSpPr>
          <p:nvPr/>
        </p:nvSpPr>
        <p:spPr bwMode="white">
          <a:xfrm>
            <a:off x="0" y="1"/>
            <a:ext cx="12192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9" name="مستطيل 16"/>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10" name="مستطيل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sz="1800">
              <a:solidFill>
                <a:prstClr val="white"/>
              </a:solidFill>
            </a:endParaRPr>
          </a:p>
        </p:txBody>
      </p:sp>
      <p:sp>
        <p:nvSpPr>
          <p:cNvPr id="11" name="مستطيل 7"/>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a:defRPr/>
            </a:pPr>
            <a:endParaRPr lang="en-US" sz="1800" dirty="0">
              <a:solidFill>
                <a:prstClr val="black"/>
              </a:solidFill>
              <a:cs typeface="Arial" pitchFamily="34" charset="0"/>
            </a:endParaRPr>
          </a:p>
        </p:txBody>
      </p:sp>
      <p:sp>
        <p:nvSpPr>
          <p:cNvPr id="12" name="رابط مستقيم 8"/>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a:defRPr/>
            </a:pPr>
            <a:endParaRPr lang="en-US" sz="1800">
              <a:solidFill>
                <a:prstClr val="black"/>
              </a:solidFill>
              <a:cs typeface="Arial" pitchFamily="34" charset="0"/>
            </a:endParaRPr>
          </a:p>
        </p:txBody>
      </p:sp>
      <p:sp>
        <p:nvSpPr>
          <p:cNvPr id="13" name="شكل بيضاوي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sz="1800">
              <a:solidFill>
                <a:prstClr val="white"/>
              </a:solidFill>
            </a:endParaRPr>
          </a:p>
        </p:txBody>
      </p:sp>
      <p:sp>
        <p:nvSpPr>
          <p:cNvPr id="14" name="شكل بيضاوي 10"/>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sz="1800">
              <a:solidFill>
                <a:prstClr val="white"/>
              </a:solidFill>
            </a:endParaRPr>
          </a:p>
        </p:txBody>
      </p:sp>
      <p:sp>
        <p:nvSpPr>
          <p:cNvPr id="15" name="مستطيل 20"/>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a:defRPr/>
            </a:pPr>
            <a:endParaRPr lang="en-US" sz="1800">
              <a:solidFill>
                <a:prstClr val="black"/>
              </a:solidFill>
              <a:cs typeface="Arial" pitchFamily="34" charset="0"/>
            </a:endParaRPr>
          </a:p>
        </p:txBody>
      </p:sp>
      <p:sp>
        <p:nvSpPr>
          <p:cNvPr id="2" name="عنوان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ar-SA" smtClean="0"/>
              <a:t>انقر لتحرير أنماط النص الرئيسي</a:t>
            </a:r>
          </a:p>
        </p:txBody>
      </p:sp>
      <p:sp>
        <p:nvSpPr>
          <p:cNvPr id="20" name="عنصر نائب للمحتوى 19"/>
          <p:cNvSpPr>
            <a:spLocks noGrp="1"/>
          </p:cNvSpPr>
          <p:nvPr>
            <p:ph sz="quarter" idx="1"/>
          </p:nvPr>
        </p:nvSpPr>
        <p:spPr>
          <a:xfrm>
            <a:off x="4165600" y="685800"/>
            <a:ext cx="7518400" cy="5410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6" name="عنصر نائب لرقم الشريحة 6"/>
          <p:cNvSpPr>
            <a:spLocks noGrp="1"/>
          </p:cNvSpPr>
          <p:nvPr>
            <p:ph type="sldNum" sz="quarter" idx="10"/>
          </p:nvPr>
        </p:nvSpPr>
        <p:spPr>
          <a:xfrm>
            <a:off x="1828800" y="312739"/>
            <a:ext cx="609600" cy="441325"/>
          </a:xfrm>
        </p:spPr>
        <p:txBody>
          <a:bodyPr/>
          <a:lstStyle>
            <a:lvl1pPr fontAlgn="base">
              <a:spcBef>
                <a:spcPct val="0"/>
              </a:spcBef>
              <a:spcAft>
                <a:spcPct val="0"/>
              </a:spcAft>
              <a:defRPr>
                <a:solidFill>
                  <a:srgbClr val="8CADAE">
                    <a:shade val="75000"/>
                  </a:srgbClr>
                </a:solidFill>
                <a:latin typeface="Arial" panose="020B0604020202020204" pitchFamily="34" charset="0"/>
                <a:cs typeface="Arial" panose="020B0604020202020204" pitchFamily="34" charset="0"/>
              </a:defRPr>
            </a:lvl1pPr>
          </a:lstStyle>
          <a:p>
            <a:pPr>
              <a:defRPr/>
            </a:pPr>
            <a:fld id="{A83FE553-4827-44AF-A6DC-E83DB4576D83}" type="slidenum">
              <a:rPr lang="ar-SA"/>
              <a:pPr>
                <a:defRPr/>
              </a:pPr>
              <a:t>‹#›</a:t>
            </a:fld>
            <a:endParaRPr lang="ar-SA"/>
          </a:p>
        </p:txBody>
      </p:sp>
      <p:sp>
        <p:nvSpPr>
          <p:cNvPr id="17" name="عنصر نائب للتاريخ 4"/>
          <p:cNvSpPr>
            <a:spLocks noGrp="1"/>
          </p:cNvSpPr>
          <p:nvPr>
            <p:ph type="dt" sz="half"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AD9D8DF9-66A4-47FF-922B-530445B31829}" type="datetimeFigureOut">
              <a:rPr lang="ar-SA"/>
              <a:pPr>
                <a:defRPr/>
              </a:pPr>
              <a:t>07/11/1437</a:t>
            </a:fld>
            <a:endParaRPr lang="ar-SA"/>
          </a:p>
        </p:txBody>
      </p:sp>
      <p:sp>
        <p:nvSpPr>
          <p:cNvPr id="18" name="عنصر نائب للتذييل 5"/>
          <p:cNvSpPr>
            <a:spLocks noGrp="1"/>
          </p:cNvSpPr>
          <p:nvPr>
            <p:ph type="ftr" sz="quarter" idx="12"/>
          </p:nvPr>
        </p:nvSpPr>
        <p:spPr>
          <a:xfrm>
            <a:off x="402168" y="6410326"/>
            <a:ext cx="4510617" cy="366713"/>
          </a:xfrm>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Tree>
    <p:extLst>
      <p:ext uri="{BB962C8B-B14F-4D97-AF65-F5344CB8AC3E}">
        <p14:creationId xmlns:p14="http://schemas.microsoft.com/office/powerpoint/2010/main" val="386086491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5" name="رابط مستقيم 20"/>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a:defRPr/>
            </a:pPr>
            <a:endParaRPr lang="en-US" sz="1800">
              <a:solidFill>
                <a:prstClr val="black"/>
              </a:solidFill>
              <a:cs typeface="Arial" pitchFamily="34" charset="0"/>
            </a:endParaRPr>
          </a:p>
        </p:txBody>
      </p:sp>
      <p:sp>
        <p:nvSpPr>
          <p:cNvPr id="6" name="مستطيل 18"/>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7" name="مستطيل 15"/>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8" name="مستطيل 16"/>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9" name="مستطيل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10" name="مستطيل 1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a:defRPr/>
            </a:pPr>
            <a:endParaRPr lang="en-US" sz="1800">
              <a:solidFill>
                <a:prstClr val="black"/>
              </a:solidFill>
              <a:cs typeface="Arial" pitchFamily="34" charset="0"/>
            </a:endParaRPr>
          </a:p>
        </p:txBody>
      </p:sp>
      <p:sp>
        <p:nvSpPr>
          <p:cNvPr id="11" name="مستطيل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sz="1800">
              <a:solidFill>
                <a:prstClr val="white"/>
              </a:solidFill>
            </a:endParaRPr>
          </a:p>
        </p:txBody>
      </p:sp>
      <p:sp>
        <p:nvSpPr>
          <p:cNvPr id="12" name="مستطيل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a:defRPr/>
            </a:pPr>
            <a:endParaRPr lang="en-US" sz="1800" dirty="0">
              <a:solidFill>
                <a:prstClr val="black"/>
              </a:solidFill>
              <a:cs typeface="Arial" pitchFamily="34" charset="0"/>
            </a:endParaRPr>
          </a:p>
        </p:txBody>
      </p:sp>
      <p:sp>
        <p:nvSpPr>
          <p:cNvPr id="13" name="شكل بيضاوي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sz="1800">
              <a:solidFill>
                <a:prstClr val="white"/>
              </a:solidFill>
            </a:endParaRPr>
          </a:p>
        </p:txBody>
      </p:sp>
      <p:sp>
        <p:nvSpPr>
          <p:cNvPr id="14" name="شكل بيضاوي 12"/>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sz="1800">
              <a:solidFill>
                <a:prstClr val="white"/>
              </a:solidFill>
            </a:endParaRPr>
          </a:p>
        </p:txBody>
      </p:sp>
      <p:sp>
        <p:nvSpPr>
          <p:cNvPr id="15" name="مستطيل 21"/>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a:defRPr/>
            </a:pPr>
            <a:endParaRPr lang="en-US" sz="1800">
              <a:solidFill>
                <a:prstClr val="black"/>
              </a:solidFill>
              <a:cs typeface="Arial" pitchFamily="34" charset="0"/>
            </a:endParaRPr>
          </a:p>
        </p:txBody>
      </p:sp>
      <p:sp>
        <p:nvSpPr>
          <p:cNvPr id="2" name="عنوان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ar-SA" noProof="0" smtClean="0"/>
              <a:t>انقر فوق الأيقونة لإضافة صورة</a:t>
            </a:r>
            <a:endParaRPr lang="en-US" noProof="0" dirty="0"/>
          </a:p>
        </p:txBody>
      </p:sp>
      <p:sp>
        <p:nvSpPr>
          <p:cNvPr id="4" name="عنصر نائب للنص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ar-SA" smtClean="0"/>
              <a:t>انقر لتحرير أنماط النص الرئيسي</a:t>
            </a:r>
          </a:p>
        </p:txBody>
      </p:sp>
      <p:sp>
        <p:nvSpPr>
          <p:cNvPr id="16" name="عنصر نائب لرقم الشريحة 6"/>
          <p:cNvSpPr>
            <a:spLocks noGrp="1"/>
          </p:cNvSpPr>
          <p:nvPr>
            <p:ph type="sldNum" sz="quarter" idx="10"/>
          </p:nvPr>
        </p:nvSpPr>
        <p:spPr>
          <a:xfrm>
            <a:off x="1828800" y="312739"/>
            <a:ext cx="609600" cy="441325"/>
          </a:xfrm>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CEC95F44-6ECF-483B-A082-070539CFAAF4}" type="slidenum">
              <a:rPr lang="ar-SA"/>
              <a:pPr>
                <a:defRPr/>
              </a:pPr>
              <a:t>‹#›</a:t>
            </a:fld>
            <a:endParaRPr lang="ar-SA"/>
          </a:p>
        </p:txBody>
      </p:sp>
      <p:sp>
        <p:nvSpPr>
          <p:cNvPr id="17" name="عنصر نائب للتاريخ 4"/>
          <p:cNvSpPr>
            <a:spLocks noGrp="1"/>
          </p:cNvSpPr>
          <p:nvPr>
            <p:ph type="dt" sz="half" idx="11"/>
          </p:nvPr>
        </p:nvSpPr>
        <p:spPr>
          <a:xfrm>
            <a:off x="7717367" y="6405564"/>
            <a:ext cx="4059767" cy="365125"/>
          </a:xfrm>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84A1C326-12A0-42C3-AC97-87331BAFF997}" type="datetimeFigureOut">
              <a:rPr lang="ar-SA"/>
              <a:pPr>
                <a:defRPr/>
              </a:pPr>
              <a:t>07/11/1437</a:t>
            </a:fld>
            <a:endParaRPr lang="ar-SA"/>
          </a:p>
        </p:txBody>
      </p:sp>
      <p:sp>
        <p:nvSpPr>
          <p:cNvPr id="18" name="عنصر نائب للتذييل 5"/>
          <p:cNvSpPr>
            <a:spLocks noGrp="1"/>
          </p:cNvSpPr>
          <p:nvPr>
            <p:ph type="ftr" sz="quarter" idx="12"/>
          </p:nvPr>
        </p:nvSpPr>
        <p:spPr>
          <a:xfrm>
            <a:off x="402168" y="6410326"/>
            <a:ext cx="4779433" cy="366713"/>
          </a:xfrm>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Tree>
    <p:extLst>
      <p:ext uri="{BB962C8B-B14F-4D97-AF65-F5344CB8AC3E}">
        <p14:creationId xmlns:p14="http://schemas.microsoft.com/office/powerpoint/2010/main" val="320905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مستطيل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1027" name="مستطيل 15"/>
          <p:cNvSpPr>
            <a:spLocks noChangeArrowheads="1"/>
          </p:cNvSpPr>
          <p:nvPr/>
        </p:nvSpPr>
        <p:spPr bwMode="white">
          <a:xfrm>
            <a:off x="0" y="1"/>
            <a:ext cx="12192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1028" name="مستطيل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1029" name="مستطيل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000000"/>
              </a:solidFill>
              <a:latin typeface="Georgia" panose="02040502050405020303" pitchFamily="18" charset="0"/>
            </a:endParaRPr>
          </a:p>
        </p:txBody>
      </p:sp>
      <p:sp>
        <p:nvSpPr>
          <p:cNvPr id="9" name="مستطيل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a:defRPr/>
            </a:pPr>
            <a:endParaRPr lang="en-US" sz="1800">
              <a:solidFill>
                <a:prstClr val="black"/>
              </a:solidFill>
              <a:cs typeface="Arial" pitchFamily="34" charset="0"/>
            </a:endParaRPr>
          </a:p>
        </p:txBody>
      </p:sp>
      <p:sp>
        <p:nvSpPr>
          <p:cNvPr id="14" name="عنصر نائب للتاريخ 13"/>
          <p:cNvSpPr>
            <a:spLocks noGrp="1"/>
          </p:cNvSpPr>
          <p:nvPr>
            <p:ph type="dt" sz="half" idx="2"/>
          </p:nvPr>
        </p:nvSpPr>
        <p:spPr>
          <a:xfrm>
            <a:off x="7721601" y="6405564"/>
            <a:ext cx="4059767" cy="365125"/>
          </a:xfrm>
          <a:prstGeom prst="rect">
            <a:avLst/>
          </a:prstGeom>
        </p:spPr>
        <p:txBody>
          <a:bodyPr vert="horz"/>
          <a:lstStyle>
            <a:lvl1pPr algn="r" rtl="1" eaLnBrk="1" fontAlgn="auto" latinLnBrk="0" hangingPunct="1">
              <a:spcBef>
                <a:spcPts val="0"/>
              </a:spcBef>
              <a:spcAft>
                <a:spcPts val="0"/>
              </a:spcAft>
              <a:defRPr kumimoji="0" sz="1400">
                <a:solidFill>
                  <a:srgbClr val="FFFFFF"/>
                </a:solidFill>
                <a:latin typeface="Georgia"/>
                <a:cs typeface="Times New Roman" panose="02020603050405020304" pitchFamily="18" charset="0"/>
              </a:defRPr>
            </a:lvl1pPr>
          </a:lstStyle>
          <a:p>
            <a:pPr>
              <a:defRPr/>
            </a:pPr>
            <a:fld id="{068877E8-74D1-4420-A102-6BAE377C6395}" type="datetimeFigureOut">
              <a:rPr lang="ar-SA"/>
              <a:pPr>
                <a:defRPr/>
              </a:pPr>
              <a:t>07/11/1437</a:t>
            </a:fld>
            <a:endParaRPr lang="ar-SA"/>
          </a:p>
        </p:txBody>
      </p:sp>
      <p:sp>
        <p:nvSpPr>
          <p:cNvPr id="3" name="عنصر نائب للتذييل 2"/>
          <p:cNvSpPr>
            <a:spLocks noGrp="1"/>
          </p:cNvSpPr>
          <p:nvPr>
            <p:ph type="ftr" sz="quarter" idx="3"/>
          </p:nvPr>
        </p:nvSpPr>
        <p:spPr>
          <a:xfrm>
            <a:off x="406400" y="6410326"/>
            <a:ext cx="4775200" cy="366713"/>
          </a:xfrm>
          <a:prstGeom prst="rect">
            <a:avLst/>
          </a:prstGeom>
        </p:spPr>
        <p:txBody>
          <a:bodyPr vert="horz"/>
          <a:lstStyle>
            <a:lvl1pPr algn="l" rtl="1" eaLnBrk="1" fontAlgn="auto" latinLnBrk="0" hangingPunct="1">
              <a:spcBef>
                <a:spcPts val="0"/>
              </a:spcBef>
              <a:spcAft>
                <a:spcPts val="0"/>
              </a:spcAft>
              <a:defRPr kumimoji="0" sz="1200">
                <a:solidFill>
                  <a:srgbClr val="FFFFFF"/>
                </a:solidFill>
                <a:latin typeface="Georgia"/>
                <a:cs typeface="Times New Roman" panose="02020603050405020304" pitchFamily="18" charset="0"/>
              </a:defRPr>
            </a:lvl1pPr>
          </a:lstStyle>
          <a:p>
            <a:pPr>
              <a:defRPr/>
            </a:pPr>
            <a:endParaRPr lang="ar-SA"/>
          </a:p>
        </p:txBody>
      </p:sp>
      <p:sp>
        <p:nvSpPr>
          <p:cNvPr id="8" name="مستطيل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a:defRPr/>
            </a:pPr>
            <a:endParaRPr lang="en-US" sz="1800" dirty="0">
              <a:solidFill>
                <a:prstClr val="black"/>
              </a:solidFill>
              <a:cs typeface="Arial" pitchFamily="34" charset="0"/>
            </a:endParaRPr>
          </a:p>
        </p:txBody>
      </p:sp>
      <p:sp>
        <p:nvSpPr>
          <p:cNvPr id="10" name="رابط مستقيم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r" rtl="1">
              <a:defRPr/>
            </a:pPr>
            <a:endParaRPr lang="en-US" sz="1800">
              <a:solidFill>
                <a:prstClr val="black"/>
              </a:solidFill>
              <a:cs typeface="Arial" pitchFamily="34" charset="0"/>
            </a:endParaRPr>
          </a:p>
        </p:txBody>
      </p:sp>
      <p:sp>
        <p:nvSpPr>
          <p:cNvPr id="12" name="شكل بيضاوي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sz="1800">
              <a:solidFill>
                <a:prstClr val="white"/>
              </a:solidFill>
            </a:endParaRPr>
          </a:p>
        </p:txBody>
      </p:sp>
      <p:sp>
        <p:nvSpPr>
          <p:cNvPr id="15" name="شكل بيضاوي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sz="1800">
              <a:solidFill>
                <a:prstClr val="white"/>
              </a:solidFill>
            </a:endParaRPr>
          </a:p>
        </p:txBody>
      </p:sp>
      <p:sp>
        <p:nvSpPr>
          <p:cNvPr id="23" name="عنصر نائب لرقم الشريحة 22"/>
          <p:cNvSpPr>
            <a:spLocks noGrp="1"/>
          </p:cNvSpPr>
          <p:nvPr>
            <p:ph type="sldNum" sz="quarter" idx="4"/>
          </p:nvPr>
        </p:nvSpPr>
        <p:spPr>
          <a:xfrm>
            <a:off x="5791200" y="1039814"/>
            <a:ext cx="609600" cy="441325"/>
          </a:xfrm>
          <a:prstGeom prst="rect">
            <a:avLst/>
          </a:prstGeom>
        </p:spPr>
        <p:txBody>
          <a:bodyPr vert="horz" lIns="45720" rIns="45720" anchor="ctr">
            <a:normAutofit/>
          </a:bodyPr>
          <a:lstStyle>
            <a:lvl1pPr algn="ctr" rtl="1" eaLnBrk="1" fontAlgn="auto" latinLnBrk="0" hangingPunct="1">
              <a:spcBef>
                <a:spcPts val="0"/>
              </a:spcBef>
              <a:spcAft>
                <a:spcPts val="0"/>
              </a:spcAft>
              <a:defRPr kumimoji="0" sz="1600">
                <a:solidFill>
                  <a:srgbClr val="8CADAE">
                    <a:shade val="75000"/>
                  </a:srgbClr>
                </a:solidFill>
                <a:latin typeface="Georgia"/>
                <a:cs typeface="Times New Roman" panose="02020603050405020304" pitchFamily="18" charset="0"/>
              </a:defRPr>
            </a:lvl1pPr>
          </a:lstStyle>
          <a:p>
            <a:pPr>
              <a:defRPr/>
            </a:pPr>
            <a:fld id="{9F0BDDF2-537A-496D-98A2-C20572880538}" type="slidenum">
              <a:rPr lang="ar-SA"/>
              <a:pPr>
                <a:defRPr/>
              </a:pPr>
              <a:t>‹#›</a:t>
            </a:fld>
            <a:endParaRPr lang="ar-SA"/>
          </a:p>
        </p:txBody>
      </p:sp>
      <p:sp>
        <p:nvSpPr>
          <p:cNvPr id="1038" name="عنصر نائب للعنوان 21"/>
          <p:cNvSpPr>
            <a:spLocks noGrp="1"/>
          </p:cNvSpPr>
          <p:nvPr>
            <p:ph type="title"/>
          </p:nvPr>
        </p:nvSpPr>
        <p:spPr bwMode="auto">
          <a:xfrm>
            <a:off x="402167" y="228601"/>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ar-SA" altLang="en-US" smtClean="0"/>
              <a:t>انقر لتحرير نمط العنوان الرئيسي</a:t>
            </a:r>
          </a:p>
        </p:txBody>
      </p:sp>
      <p:sp>
        <p:nvSpPr>
          <p:cNvPr id="1039" name="عنصر نائب للنص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Tree>
    <p:extLst>
      <p:ext uri="{BB962C8B-B14F-4D97-AF65-F5344CB8AC3E}">
        <p14:creationId xmlns:p14="http://schemas.microsoft.com/office/powerpoint/2010/main" val="2219745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3300" kern="1200">
          <a:solidFill>
            <a:srgbClr val="7B9899"/>
          </a:solidFill>
          <a:latin typeface="+mj-lt"/>
          <a:ea typeface="+mj-ea"/>
          <a:cs typeface="+mj-cs"/>
        </a:defRPr>
      </a:lvl1pPr>
      <a:lvl2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2pPr>
      <a:lvl3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3pPr>
      <a:lvl4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4pPr>
      <a:lvl5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5pPr>
      <a:lvl6pPr marL="4572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6pPr>
      <a:lvl7pPr marL="9144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7pPr>
      <a:lvl8pPr marL="13716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8pPr>
      <a:lvl9pPr marL="18288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9pPr>
    </p:titleStyle>
    <p:bodyStyle>
      <a:lvl1pPr marL="273050" indent="-273050" algn="r" rtl="1"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r" rtl="1"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r" rtl="1"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r" rtl="1"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r" rtl="1"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sz="quarter" idx="1"/>
          </p:nvPr>
        </p:nvSpPr>
        <p:spPr>
          <a:xfrm>
            <a:off x="2135188" y="1052513"/>
            <a:ext cx="8229600" cy="4525962"/>
          </a:xfrm>
        </p:spPr>
        <p:txBody>
          <a:bodyPr>
            <a:normAutofit/>
          </a:bodyPr>
          <a:lstStyle/>
          <a:p>
            <a:pPr marL="274320" indent="-274320" eaLnBrk="1" fontAlgn="auto" hangingPunct="1">
              <a:spcAft>
                <a:spcPts val="0"/>
              </a:spcAft>
              <a:buFont typeface="Wingdings 2"/>
              <a:buChar char=""/>
              <a:defRPr/>
            </a:pPr>
            <a:endParaRPr lang="ar-SA" dirty="0" smtClean="0"/>
          </a:p>
          <a:p>
            <a:pPr marL="0" indent="0" eaLnBrk="1" fontAlgn="auto" hangingPunct="1">
              <a:spcAft>
                <a:spcPts val="0"/>
              </a:spcAft>
              <a:buNone/>
              <a:defRPr/>
            </a:pPr>
            <a:endParaRPr lang="ar-SA" dirty="0" smtClean="0"/>
          </a:p>
          <a:p>
            <a:pPr marL="0" indent="0" algn="ctr" eaLnBrk="1" fontAlgn="auto" hangingPunct="1">
              <a:spcAft>
                <a:spcPts val="0"/>
              </a:spcAft>
              <a:buNone/>
              <a:defRPr/>
            </a:pPr>
            <a:r>
              <a:rPr lang="ar-SA" sz="5400" b="1" dirty="0">
                <a:solidFill>
                  <a:schemeClr val="accent3">
                    <a:lumMod val="50000"/>
                  </a:schemeClr>
                </a:solidFill>
              </a:rPr>
              <a:t>المحاضرة الثالثة </a:t>
            </a:r>
            <a:endParaRPr lang="ar-SA" sz="6600" dirty="0">
              <a:solidFill>
                <a:schemeClr val="accent1">
                  <a:lumMod val="50000"/>
                </a:schemeClr>
              </a:solidFill>
              <a:effectLst>
                <a:outerShdw blurRad="38100" dist="38100" dir="2700000" algn="tl">
                  <a:srgbClr val="000000">
                    <a:alpha val="43137"/>
                  </a:srgbClr>
                </a:outerShdw>
              </a:effectLst>
              <a:latin typeface="+mj-lt"/>
              <a:ea typeface="+mj-ea"/>
              <a:cs typeface="PT Bold Heading" pitchFamily="2" charset="-78"/>
            </a:endParaRPr>
          </a:p>
          <a:p>
            <a:pPr marL="0" indent="0" algn="ctr" eaLnBrk="1" fontAlgn="auto" hangingPunct="1">
              <a:spcAft>
                <a:spcPts val="0"/>
              </a:spcAft>
              <a:buNone/>
              <a:defRPr/>
            </a:pPr>
            <a:r>
              <a:rPr lang="ar-SA" sz="6600" dirty="0">
                <a:solidFill>
                  <a:schemeClr val="accent1">
                    <a:lumMod val="50000"/>
                  </a:schemeClr>
                </a:solidFill>
                <a:effectLst>
                  <a:outerShdw blurRad="38100" dist="38100" dir="2700000" algn="tl">
                    <a:srgbClr val="000000">
                      <a:alpha val="43137"/>
                    </a:srgbClr>
                  </a:outerShdw>
                </a:effectLst>
                <a:latin typeface="+mj-lt"/>
                <a:ea typeface="+mj-ea"/>
                <a:cs typeface="PT Bold Heading" pitchFamily="2" charset="-78"/>
              </a:rPr>
              <a:t>برنامج معالج النصوص</a:t>
            </a:r>
            <a:endParaRPr lang="ar-SA" sz="6600" dirty="0">
              <a:solidFill>
                <a:schemeClr val="accent1">
                  <a:lumMod val="50000"/>
                </a:schemeClr>
              </a:solidFill>
              <a:effectLst>
                <a:outerShdw blurRad="38100" dist="38100" dir="2700000" algn="tl">
                  <a:srgbClr val="000000">
                    <a:alpha val="43137"/>
                  </a:srgbClr>
                </a:outerShdw>
              </a:effectLst>
              <a:latin typeface="+mj-lt"/>
              <a:ea typeface="+mj-ea"/>
              <a:cs typeface="PT Bold Heading" pitchFamily="2" charset="-78"/>
            </a:endParaRPr>
          </a:p>
          <a:p>
            <a:pPr marL="0" indent="0" algn="ctr" eaLnBrk="1" fontAlgn="auto" hangingPunct="1">
              <a:spcAft>
                <a:spcPts val="0"/>
              </a:spcAft>
              <a:buNone/>
              <a:defRPr/>
            </a:pPr>
            <a:r>
              <a:rPr lang="en-US" sz="6600" dirty="0">
                <a:solidFill>
                  <a:schemeClr val="accent1">
                    <a:lumMod val="50000"/>
                  </a:schemeClr>
                </a:solidFill>
                <a:effectLst>
                  <a:outerShdw blurRad="38100" dist="38100" dir="2700000" algn="tl">
                    <a:srgbClr val="000000">
                      <a:alpha val="43137"/>
                    </a:srgbClr>
                  </a:outerShdw>
                </a:effectLst>
                <a:latin typeface="+mj-lt"/>
                <a:ea typeface="+mj-ea"/>
                <a:cs typeface="PT Bold Heading" pitchFamily="2" charset="-78"/>
              </a:rPr>
              <a:t>Microsoft </a:t>
            </a:r>
            <a:r>
              <a:rPr lang="en-US" sz="6600" dirty="0">
                <a:solidFill>
                  <a:schemeClr val="accent1">
                    <a:lumMod val="50000"/>
                  </a:schemeClr>
                </a:solidFill>
                <a:effectLst>
                  <a:outerShdw blurRad="38100" dist="38100" dir="2700000" algn="tl">
                    <a:srgbClr val="000000">
                      <a:alpha val="43137"/>
                    </a:srgbClr>
                  </a:outerShdw>
                </a:effectLst>
                <a:latin typeface="+mj-lt"/>
                <a:ea typeface="+mj-ea"/>
                <a:cs typeface="PT Bold Heading" pitchFamily="2" charset="-78"/>
              </a:rPr>
              <a:t>word 2010</a:t>
            </a:r>
          </a:p>
          <a:p>
            <a:pPr marL="0" indent="0" algn="ctr" eaLnBrk="1" fontAlgn="auto" hangingPunct="1">
              <a:spcAft>
                <a:spcPts val="0"/>
              </a:spcAft>
              <a:buNone/>
              <a:defRPr/>
            </a:pPr>
            <a:endParaRPr lang="ar-SA" sz="6600" dirty="0">
              <a:solidFill>
                <a:schemeClr val="accent1">
                  <a:lumMod val="50000"/>
                </a:schemeClr>
              </a:solidFill>
              <a:effectLst>
                <a:outerShdw blurRad="38100" dist="38100" dir="2700000" algn="tl">
                  <a:srgbClr val="000000">
                    <a:alpha val="43137"/>
                  </a:srgbClr>
                </a:outerShdw>
              </a:effectLst>
              <a:latin typeface="+mj-lt"/>
              <a:ea typeface="+mj-ea"/>
              <a:cs typeface="PT Bold Heading" pitchFamily="2" charset="-78"/>
            </a:endParaRPr>
          </a:p>
          <a:p>
            <a:pPr marL="0" indent="0" algn="ctr" eaLnBrk="1" fontAlgn="auto" hangingPunct="1">
              <a:spcAft>
                <a:spcPts val="0"/>
              </a:spcAft>
              <a:buNone/>
              <a:defRPr/>
            </a:pPr>
            <a:endParaRPr lang="ar-SA" sz="5400" b="1" dirty="0">
              <a:solidFill>
                <a:schemeClr val="accent3">
                  <a:lumMod val="50000"/>
                </a:schemeClr>
              </a:solidFill>
            </a:endParaRPr>
          </a:p>
        </p:txBody>
      </p:sp>
      <p:pic>
        <p:nvPicPr>
          <p:cNvPr id="3"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96875" y1="8203" x2="96875" y2="8203"/>
                        <a14:backgroundMark x1="13281" y1="15625" x2="13281" y2="15625"/>
                        <a14:backgroundMark x1="2734" y1="48438" x2="2734" y2="48438"/>
                        <a14:backgroundMark x1="95313" y1="50781" x2="95313" y2="50781"/>
                      </a14:backgroundRemoval>
                    </a14:imgEffect>
                  </a14:imgLayer>
                </a14:imgProps>
              </a:ext>
              <a:ext uri="{28A0092B-C50C-407E-A947-70E740481C1C}">
                <a14:useLocalDpi xmlns:a14="http://schemas.microsoft.com/office/drawing/2010/main" val="0"/>
              </a:ext>
            </a:extLst>
          </a:blip>
          <a:srcRect/>
          <a:stretch>
            <a:fillRect/>
          </a:stretch>
        </p:blipFill>
        <p:spPr bwMode="auto">
          <a:xfrm>
            <a:off x="1703512" y="1484784"/>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315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algn="ct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فتح </a:t>
            </a: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مستند سبق حفظه</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2536827" y="836712"/>
            <a:ext cx="7823199" cy="5616476"/>
          </a:xfrm>
          <a:noFill/>
          <a:ln/>
        </p:spPr>
        <p:txBody>
          <a:bodyPr>
            <a:normAutofit/>
          </a:bodyPr>
          <a:lstStyle/>
          <a:p>
            <a:pPr marL="0" indent="0">
              <a:lnSpc>
                <a:spcPct val="150000"/>
              </a:lnSpc>
              <a:buNone/>
            </a:pPr>
            <a:endParaRPr lang="ar-SA" sz="2000" b="1" dirty="0">
              <a:solidFill>
                <a:srgbClr val="FF0000"/>
              </a:solidFill>
            </a:endParaRPr>
          </a:p>
          <a:p>
            <a:pPr marL="0" indent="0">
              <a:lnSpc>
                <a:spcPct val="150000"/>
              </a:lnSpc>
              <a:buNone/>
            </a:pPr>
            <a:r>
              <a:rPr lang="ar-SA" sz="2000" b="1" dirty="0">
                <a:latin typeface="Arial" panose="020B0604020202020204" pitchFamily="34" charset="0"/>
                <a:cs typeface="Arial" pitchFamily="34" charset="0"/>
              </a:rPr>
              <a:t>يتم فتح مستند </a:t>
            </a:r>
            <a:r>
              <a:rPr lang="ar-SA" sz="2000" b="1" dirty="0">
                <a:latin typeface="Arial" panose="020B0604020202020204" pitchFamily="34" charset="0"/>
                <a:cs typeface="Arial" pitchFamily="34" charset="0"/>
              </a:rPr>
              <a:t>موجود من </a:t>
            </a:r>
            <a:r>
              <a:rPr lang="ar-SA" sz="2000" b="1" dirty="0">
                <a:latin typeface="Arial" panose="020B0604020202020204" pitchFamily="34" charset="0"/>
                <a:cs typeface="Arial" pitchFamily="34" charset="0"/>
              </a:rPr>
              <a:t>خلال تنشيط علامة التبويب ملف ثم فتح حيث تظهر مربع حوار يتم من خلاله اختيار الملف المطلوب فتحه ثم النقر على زر فتح</a:t>
            </a:r>
          </a:p>
        </p:txBody>
      </p:sp>
      <p:pic>
        <p:nvPicPr>
          <p:cNvPr id="332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280" y="2387729"/>
            <a:ext cx="1285976" cy="397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669" y="2387728"/>
            <a:ext cx="5758499" cy="395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058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اغلاق </a:t>
            </a: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مستند</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2536826" y="987426"/>
            <a:ext cx="7591623" cy="5465763"/>
          </a:xfrm>
          <a:noFill/>
          <a:ln/>
        </p:spPr>
        <p:txBody>
          <a:bodyPr>
            <a:normAutofit/>
          </a:bodyPr>
          <a:lstStyle/>
          <a:p>
            <a:pPr marL="0" indent="0">
              <a:lnSpc>
                <a:spcPct val="80000"/>
              </a:lnSpc>
              <a:buNone/>
            </a:pPr>
            <a:endParaRPr lang="ar-SA" sz="2000" b="1" dirty="0">
              <a:solidFill>
                <a:srgbClr val="FF0000"/>
              </a:solidFill>
            </a:endParaRPr>
          </a:p>
          <a:p>
            <a:pPr marL="0" indent="0">
              <a:lnSpc>
                <a:spcPct val="150000"/>
              </a:lnSpc>
              <a:buNone/>
            </a:pPr>
            <a:r>
              <a:rPr lang="ar-SA" sz="2000" b="1" dirty="0">
                <a:latin typeface="Arial" panose="020B0604020202020204" pitchFamily="34" charset="0"/>
                <a:cs typeface="Arial" pitchFamily="34" charset="0"/>
              </a:rPr>
              <a:t>يتم اغلاق مايكروسوفت ورد من خلال تنشيط علامة التبويب ملف ثم نختار انهاء</a:t>
            </a:r>
          </a:p>
          <a:p>
            <a:pPr marL="0" indent="0">
              <a:lnSpc>
                <a:spcPct val="150000"/>
              </a:lnSpc>
              <a:buNone/>
            </a:pPr>
            <a:r>
              <a:rPr lang="ar-SA" sz="2000" b="1" dirty="0">
                <a:latin typeface="Arial" panose="020B0604020202020204" pitchFamily="34" charset="0"/>
                <a:cs typeface="Arial" pitchFamily="34" charset="0"/>
              </a:rPr>
              <a:t>أو من خلال النقر على زر اغلاق الموجود على شريط العنوان</a:t>
            </a:r>
            <a:endParaRPr lang="en-GB" sz="2000" b="1" dirty="0">
              <a:latin typeface="Arial" panose="020B0604020202020204" pitchFamily="34" charset="0"/>
              <a:cs typeface="Arial" pitchFamily="34" charset="0"/>
            </a:endParaRPr>
          </a:p>
        </p:txBody>
      </p:sp>
      <p:pic>
        <p:nvPicPr>
          <p:cNvPr id="330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984" y="2348880"/>
            <a:ext cx="1291531" cy="392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0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745" y="3005985"/>
            <a:ext cx="6207223" cy="1204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2495600" y="3717032"/>
            <a:ext cx="792088" cy="369332"/>
          </a:xfrm>
          <a:prstGeom prst="rect">
            <a:avLst/>
          </a:prstGeom>
          <a:noFill/>
        </p:spPr>
        <p:txBody>
          <a:bodyPr wrap="square" rtlCol="1">
            <a:spAutoFit/>
          </a:bodyPr>
          <a:lstStyle/>
          <a:p>
            <a:pPr algn="r" rtl="1" fontAlgn="base">
              <a:spcBef>
                <a:spcPct val="0"/>
              </a:spcBef>
              <a:spcAft>
                <a:spcPct val="0"/>
              </a:spcAft>
            </a:pPr>
            <a:r>
              <a:rPr lang="ar-SA" b="1" dirty="0">
                <a:solidFill>
                  <a:srgbClr val="FF0000"/>
                </a:solidFill>
                <a:latin typeface="Tahoma" pitchFamily="34" charset="0"/>
                <a:cs typeface="Arial" pitchFamily="34" charset="0"/>
              </a:rPr>
              <a:t>اغلاق</a:t>
            </a:r>
            <a:endParaRPr lang="ar-SA" b="1" dirty="0">
              <a:solidFill>
                <a:srgbClr val="FF0000"/>
              </a:solidFill>
              <a:latin typeface="Tahoma" pitchFamily="34" charset="0"/>
              <a:cs typeface="Arial" pitchFamily="34" charset="0"/>
            </a:endParaRPr>
          </a:p>
        </p:txBody>
      </p:sp>
      <p:cxnSp>
        <p:nvCxnSpPr>
          <p:cNvPr id="5" name="رابط كسهم مستقيم 4"/>
          <p:cNvCxnSpPr/>
          <p:nvPr/>
        </p:nvCxnSpPr>
        <p:spPr>
          <a:xfrm flipH="1" flipV="1">
            <a:off x="2351584" y="3140968"/>
            <a:ext cx="432048" cy="576064"/>
          </a:xfrm>
          <a:prstGeom prst="straightConnector1">
            <a:avLst/>
          </a:prstGeom>
          <a:ln w="190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93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تحديد النص أو جزء منه</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991545" y="1340768"/>
            <a:ext cx="8368481" cy="5040412"/>
          </a:xfrm>
          <a:noFill/>
          <a:ln/>
        </p:spPr>
        <p:txBody>
          <a:bodyPr>
            <a:normAutofit/>
          </a:bodyPr>
          <a:lstStyle/>
          <a:p>
            <a:pPr marL="457200" indent="-457200">
              <a:lnSpc>
                <a:spcPct val="150000"/>
              </a:lnSpc>
              <a:buFont typeface="+mj-lt"/>
              <a:buAutoNum type="arabicPeriod"/>
            </a:pPr>
            <a:r>
              <a:rPr lang="ar-YE" altLang="en-US" sz="2000" b="1" dirty="0">
                <a:solidFill>
                  <a:schemeClr val="tx2">
                    <a:lumMod val="50000"/>
                  </a:schemeClr>
                </a:solidFill>
                <a:latin typeface="Arial" panose="020B0604020202020204" pitchFamily="34" charset="0"/>
                <a:cs typeface="Arial" pitchFamily="34" charset="0"/>
              </a:rPr>
              <a:t>تحديد أحرف من الكلمة: </a:t>
            </a:r>
            <a:endParaRPr lang="ar-SA" altLang="en-US" sz="2000" b="1" dirty="0">
              <a:solidFill>
                <a:schemeClr val="tx2">
                  <a:lumMod val="50000"/>
                </a:schemeClr>
              </a:solidFill>
              <a:latin typeface="Arial" panose="020B0604020202020204" pitchFamily="34" charset="0"/>
              <a:cs typeface="Arial" pitchFamily="34" charset="0"/>
            </a:endParaRPr>
          </a:p>
          <a:p>
            <a:pPr marL="0" indent="0">
              <a:lnSpc>
                <a:spcPct val="150000"/>
              </a:lnSpc>
              <a:buNone/>
            </a:pPr>
            <a:r>
              <a:rPr lang="ar-YE" altLang="en-US" sz="2000" b="1" dirty="0">
                <a:latin typeface="Arial" panose="020B0604020202020204" pitchFamily="34" charset="0"/>
                <a:cs typeface="Arial" pitchFamily="34" charset="0"/>
              </a:rPr>
              <a:t>انقر </a:t>
            </a:r>
            <a:r>
              <a:rPr lang="ar-YE" altLang="en-US" sz="2000" b="1" dirty="0">
                <a:latin typeface="Arial" panose="020B0604020202020204" pitchFamily="34" charset="0"/>
                <a:cs typeface="Arial" pitchFamily="34" charset="0"/>
              </a:rPr>
              <a:t>بزر الفأرة الأيسر على بداية الأحرف المراد تحديدها, ثم اسحب باتجاه الأحرف المراد تحديدها مع استمرار الضغط على زر الفأرة. أو اضغط على مفتاح </a:t>
            </a:r>
            <a:r>
              <a:rPr lang="en-US" altLang="en-US" sz="2000" b="1" dirty="0">
                <a:latin typeface="Arial" panose="020B0604020202020204" pitchFamily="34" charset="0"/>
                <a:cs typeface="Arial" pitchFamily="34" charset="0"/>
              </a:rPr>
              <a:t>(Shift) </a:t>
            </a:r>
            <a:r>
              <a:rPr lang="ar-YE" altLang="en-US" sz="2000" b="1" dirty="0">
                <a:latin typeface="Arial" panose="020B0604020202020204" pitchFamily="34" charset="0"/>
                <a:cs typeface="Arial" pitchFamily="34" charset="0"/>
              </a:rPr>
              <a:t>مع الضغط على مفتاح الأسهم الأيسر , ليتم مباشرة تحديد النص.</a:t>
            </a:r>
            <a:endParaRPr lang="ar-SA" altLang="en-US" sz="2000" b="1" dirty="0">
              <a:latin typeface="Arial" panose="020B0604020202020204" pitchFamily="34" charset="0"/>
              <a:cs typeface="Arial" pitchFamily="34" charset="0"/>
            </a:endParaRPr>
          </a:p>
          <a:p>
            <a:pPr marL="457200" indent="-457200">
              <a:lnSpc>
                <a:spcPct val="150000"/>
              </a:lnSpc>
              <a:buFont typeface="+mj-lt"/>
              <a:buAutoNum type="arabicPeriod"/>
            </a:pPr>
            <a:endParaRPr lang="ar-YE" altLang="en-US" sz="2000" b="1" dirty="0">
              <a:latin typeface="Arial" panose="020B0604020202020204" pitchFamily="34" charset="0"/>
              <a:cs typeface="Arial" pitchFamily="34" charset="0"/>
            </a:endParaRPr>
          </a:p>
          <a:p>
            <a:pPr marL="457200" indent="-457200">
              <a:lnSpc>
                <a:spcPct val="150000"/>
              </a:lnSpc>
              <a:buFont typeface="+mj-lt"/>
              <a:buAutoNum type="arabicPeriod" startAt="2"/>
            </a:pPr>
            <a:r>
              <a:rPr lang="ar-YE" altLang="en-US" sz="2000" b="1" dirty="0">
                <a:solidFill>
                  <a:schemeClr val="tx2">
                    <a:lumMod val="50000"/>
                  </a:schemeClr>
                </a:solidFill>
                <a:latin typeface="Arial" panose="020B0604020202020204" pitchFamily="34" charset="0"/>
                <a:cs typeface="Arial" pitchFamily="34" charset="0"/>
              </a:rPr>
              <a:t>تحديد كلمة: </a:t>
            </a:r>
            <a:endParaRPr lang="ar-SA" altLang="en-US" sz="2000" b="1" dirty="0">
              <a:solidFill>
                <a:schemeClr val="tx2">
                  <a:lumMod val="50000"/>
                </a:schemeClr>
              </a:solidFill>
              <a:latin typeface="Arial" panose="020B0604020202020204" pitchFamily="34" charset="0"/>
              <a:cs typeface="Arial" pitchFamily="34" charset="0"/>
            </a:endParaRPr>
          </a:p>
          <a:p>
            <a:pPr marL="0" indent="0">
              <a:lnSpc>
                <a:spcPct val="150000"/>
              </a:lnSpc>
              <a:buNone/>
            </a:pPr>
            <a:r>
              <a:rPr lang="ar-YE" altLang="en-US" sz="2000" b="1" dirty="0">
                <a:latin typeface="Arial" panose="020B0604020202020204" pitchFamily="34" charset="0"/>
                <a:cs typeface="Arial" pitchFamily="34" charset="0"/>
              </a:rPr>
              <a:t>انقر </a:t>
            </a:r>
            <a:r>
              <a:rPr lang="ar-YE" altLang="en-US" sz="2000" b="1" dirty="0">
                <a:latin typeface="Arial" panose="020B0604020202020204" pitchFamily="34" charset="0"/>
                <a:cs typeface="Arial" pitchFamily="34" charset="0"/>
              </a:rPr>
              <a:t>نقراً مزدوجاً بزر الفأرة الأيسر على وسط الكلمة المراد تحديدها, ليتم مباشرة تحديد الكلمة أو استخدم طريقة الأحرف السابقة.</a:t>
            </a:r>
            <a:endParaRPr lang="ar-SA" altLang="en-US" sz="2000" b="1" dirty="0">
              <a:latin typeface="Arial" panose="020B0604020202020204" pitchFamily="34" charset="0"/>
              <a:cs typeface="Arial" pitchFamily="34" charset="0"/>
            </a:endParaRPr>
          </a:p>
          <a:p>
            <a:pPr marL="457200" indent="-457200">
              <a:lnSpc>
                <a:spcPct val="150000"/>
              </a:lnSpc>
              <a:buFont typeface="+mj-lt"/>
              <a:buAutoNum type="arabicPeriod"/>
            </a:pPr>
            <a:endParaRPr lang="ar-SA" altLang="en-US" sz="2000" b="1" dirty="0">
              <a:latin typeface="Arial" panose="020B0604020202020204" pitchFamily="34" charset="0"/>
              <a:cs typeface="Arial" pitchFamily="34" charset="0"/>
            </a:endParaRPr>
          </a:p>
          <a:p>
            <a:pPr marL="457200" indent="-457200">
              <a:lnSpc>
                <a:spcPct val="150000"/>
              </a:lnSpc>
              <a:buFont typeface="+mj-lt"/>
              <a:buAutoNum type="arabicPeriod"/>
            </a:pPr>
            <a:endParaRPr lang="ar-YE" altLang="en-US" sz="2000" b="1" dirty="0">
              <a:latin typeface="Arial" panose="020B0604020202020204" pitchFamily="34" charset="0"/>
              <a:cs typeface="Arial" pitchFamily="34" charset="0"/>
            </a:endParaRPr>
          </a:p>
          <a:p>
            <a:pPr marL="457200" indent="-457200">
              <a:lnSpc>
                <a:spcPct val="150000"/>
              </a:lnSpc>
              <a:buFont typeface="+mj-lt"/>
              <a:buAutoNum type="arabicPeriod"/>
            </a:pPr>
            <a:endParaRPr lang="ar-SA" sz="2000" b="1" dirty="0">
              <a:latin typeface="Arial" panose="020B0604020202020204" pitchFamily="34" charset="0"/>
              <a:cs typeface="Arial" pitchFamily="34" charset="0"/>
            </a:endParaRPr>
          </a:p>
        </p:txBody>
      </p:sp>
    </p:spTree>
    <p:extLst>
      <p:ext uri="{BB962C8B-B14F-4D97-AF65-F5344CB8AC3E}">
        <p14:creationId xmlns:p14="http://schemas.microsoft.com/office/powerpoint/2010/main" val="1292105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تحديد النص أو جزء منه</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703512" y="1412776"/>
            <a:ext cx="8784976" cy="5040412"/>
          </a:xfrm>
          <a:noFill/>
          <a:ln/>
        </p:spPr>
        <p:txBody>
          <a:bodyPr>
            <a:normAutofit lnSpcReduction="10000"/>
          </a:bodyPr>
          <a:lstStyle/>
          <a:p>
            <a:pPr marL="457200" indent="-457200">
              <a:lnSpc>
                <a:spcPct val="150000"/>
              </a:lnSpc>
              <a:buFont typeface="+mj-lt"/>
              <a:buAutoNum type="arabicPeriod" startAt="3"/>
            </a:pPr>
            <a:r>
              <a:rPr lang="ar-SA" altLang="en-US" sz="2000" b="1" dirty="0">
                <a:solidFill>
                  <a:schemeClr val="tx2">
                    <a:lumMod val="50000"/>
                  </a:schemeClr>
                </a:solidFill>
                <a:latin typeface="Arial" panose="020B0604020202020204" pitchFamily="34" charset="0"/>
                <a:cs typeface="Arial" pitchFamily="34" charset="0"/>
              </a:rPr>
              <a:t>ت</a:t>
            </a:r>
            <a:r>
              <a:rPr lang="ar-YE" altLang="en-US" sz="2000" b="1" dirty="0">
                <a:solidFill>
                  <a:schemeClr val="tx2">
                    <a:lumMod val="50000"/>
                  </a:schemeClr>
                </a:solidFill>
                <a:latin typeface="Arial" panose="020B0604020202020204" pitchFamily="34" charset="0"/>
                <a:cs typeface="Arial" pitchFamily="34" charset="0"/>
              </a:rPr>
              <a:t>حديد سطر: </a:t>
            </a:r>
            <a:endParaRPr lang="ar-SA" altLang="en-US" sz="2000" b="1" dirty="0">
              <a:solidFill>
                <a:schemeClr val="tx2">
                  <a:lumMod val="50000"/>
                </a:schemeClr>
              </a:solidFill>
              <a:latin typeface="Arial" panose="020B0604020202020204" pitchFamily="34" charset="0"/>
              <a:cs typeface="Arial" pitchFamily="34" charset="0"/>
            </a:endParaRPr>
          </a:p>
          <a:p>
            <a:pPr marL="0" indent="0">
              <a:lnSpc>
                <a:spcPct val="150000"/>
              </a:lnSpc>
              <a:buNone/>
            </a:pPr>
            <a:r>
              <a:rPr lang="ar-YE" altLang="en-US" sz="2000" b="1" dirty="0">
                <a:latin typeface="Arial" panose="020B0604020202020204" pitchFamily="34" charset="0"/>
                <a:cs typeface="Arial" pitchFamily="34" charset="0"/>
              </a:rPr>
              <a:t>انقر </a:t>
            </a:r>
            <a:r>
              <a:rPr lang="ar-YE" altLang="en-US" sz="2000" b="1" dirty="0">
                <a:latin typeface="Arial" panose="020B0604020202020204" pitchFamily="34" charset="0"/>
                <a:cs typeface="Arial" pitchFamily="34" charset="0"/>
              </a:rPr>
              <a:t>ثلاث نقرات متتالية بزر الفأرة </a:t>
            </a:r>
            <a:r>
              <a:rPr lang="ar-YE" altLang="en-US" sz="2000" b="1" dirty="0">
                <a:latin typeface="Arial" panose="020B0604020202020204" pitchFamily="34" charset="0"/>
                <a:cs typeface="Arial" pitchFamily="34" charset="0"/>
              </a:rPr>
              <a:t>الأيسر </a:t>
            </a:r>
            <a:r>
              <a:rPr lang="ar-YE" altLang="en-US" sz="2000" b="1" dirty="0">
                <a:latin typeface="Arial" panose="020B0604020202020204" pitchFamily="34" charset="0"/>
                <a:cs typeface="Arial" pitchFamily="34" charset="0"/>
              </a:rPr>
              <a:t>على وسط السطر المراد تحديده, </a:t>
            </a:r>
            <a:r>
              <a:rPr lang="ar-YE" altLang="en-US" sz="2000" b="1" dirty="0">
                <a:latin typeface="Arial" panose="020B0604020202020204" pitchFamily="34" charset="0"/>
                <a:cs typeface="Arial" pitchFamily="34" charset="0"/>
              </a:rPr>
              <a:t>أو </a:t>
            </a:r>
            <a:r>
              <a:rPr lang="ar-YE" altLang="en-US" sz="2000" b="1" dirty="0">
                <a:latin typeface="Arial" panose="020B0604020202020204" pitchFamily="34" charset="0"/>
                <a:cs typeface="Arial" pitchFamily="34" charset="0"/>
              </a:rPr>
              <a:t>استخدم طريقة الأحرف السابقة</a:t>
            </a:r>
            <a:r>
              <a:rPr lang="ar-SA" altLang="en-US" sz="2000" b="1" dirty="0">
                <a:latin typeface="Arial" panose="020B0604020202020204" pitchFamily="34" charset="0"/>
                <a:cs typeface="Arial" pitchFamily="34" charset="0"/>
              </a:rPr>
              <a:t> أ</a:t>
            </a:r>
            <a:r>
              <a:rPr lang="ar-YE" altLang="en-US" sz="2000" b="1" dirty="0">
                <a:latin typeface="Arial" panose="020B0604020202020204" pitchFamily="34" charset="0"/>
                <a:cs typeface="Arial" pitchFamily="34" charset="0"/>
              </a:rPr>
              <a:t>و انقر بزر الفأرة الأيسر على بداية السطر المراد تحديده, ثم اضغط مفتاحي</a:t>
            </a:r>
            <a:r>
              <a:rPr lang="en-US" altLang="en-US" sz="2000" b="1" dirty="0">
                <a:latin typeface="Arial" panose="020B0604020202020204" pitchFamily="34" charset="0"/>
                <a:cs typeface="Arial" pitchFamily="34" charset="0"/>
              </a:rPr>
              <a:t>(</a:t>
            </a:r>
            <a:r>
              <a:rPr lang="en-US" altLang="en-US" sz="2000" b="1" dirty="0" err="1">
                <a:latin typeface="Arial" panose="020B0604020202020204" pitchFamily="34" charset="0"/>
                <a:cs typeface="Arial" pitchFamily="34" charset="0"/>
              </a:rPr>
              <a:t>Shift+End</a:t>
            </a:r>
            <a:r>
              <a:rPr lang="en-US" altLang="en-US" sz="2000" b="1" dirty="0">
                <a:latin typeface="Arial" panose="020B0604020202020204" pitchFamily="34" charset="0"/>
                <a:cs typeface="Arial" pitchFamily="34" charset="0"/>
              </a:rPr>
              <a:t>) </a:t>
            </a:r>
            <a:r>
              <a:rPr lang="ar-YE" altLang="en-US" sz="2000" b="1" dirty="0">
                <a:latin typeface="Arial" panose="020B0604020202020204" pitchFamily="34" charset="0"/>
                <a:cs typeface="Arial" pitchFamily="34" charset="0"/>
              </a:rPr>
              <a:t>معاً</a:t>
            </a:r>
            <a:r>
              <a:rPr lang="ar-YE" altLang="en-US" sz="2000" b="1" dirty="0">
                <a:latin typeface="Arial" panose="020B0604020202020204" pitchFamily="34" charset="0"/>
                <a:cs typeface="Arial" pitchFamily="34" charset="0"/>
              </a:rPr>
              <a:t>.</a:t>
            </a:r>
            <a:endParaRPr lang="ar-SA" altLang="en-US" sz="2000" b="1" dirty="0">
              <a:latin typeface="Arial" panose="020B0604020202020204" pitchFamily="34" charset="0"/>
              <a:cs typeface="Arial" pitchFamily="34" charset="0"/>
            </a:endParaRPr>
          </a:p>
          <a:p>
            <a:pPr marL="0" indent="0">
              <a:lnSpc>
                <a:spcPct val="150000"/>
              </a:lnSpc>
              <a:buNone/>
            </a:pPr>
            <a:endParaRPr lang="ar-SA" altLang="en-US" sz="2000" b="1" dirty="0">
              <a:latin typeface="Arial" panose="020B0604020202020204" pitchFamily="34" charset="0"/>
              <a:cs typeface="Arial" pitchFamily="34" charset="0"/>
            </a:endParaRPr>
          </a:p>
          <a:p>
            <a:pPr marL="457200" indent="-457200">
              <a:lnSpc>
                <a:spcPct val="150000"/>
              </a:lnSpc>
              <a:buFont typeface="+mj-lt"/>
              <a:buAutoNum type="arabicPeriod" startAt="4"/>
            </a:pPr>
            <a:r>
              <a:rPr lang="ar-YE" altLang="en-US" sz="2000" b="1" dirty="0">
                <a:solidFill>
                  <a:schemeClr val="tx2">
                    <a:lumMod val="50000"/>
                  </a:schemeClr>
                </a:solidFill>
                <a:latin typeface="Arial" panose="020B0604020202020204" pitchFamily="34" charset="0"/>
                <a:cs typeface="Arial" pitchFamily="34" charset="0"/>
              </a:rPr>
              <a:t>تحديد </a:t>
            </a:r>
            <a:r>
              <a:rPr lang="ar-YE" altLang="en-US" sz="2000" b="1" dirty="0">
                <a:solidFill>
                  <a:schemeClr val="tx2">
                    <a:lumMod val="50000"/>
                  </a:schemeClr>
                </a:solidFill>
                <a:latin typeface="Arial" panose="020B0604020202020204" pitchFamily="34" charset="0"/>
                <a:cs typeface="Arial" pitchFamily="34" charset="0"/>
              </a:rPr>
              <a:t>فقرة</a:t>
            </a:r>
            <a:r>
              <a:rPr lang="ar-YE" altLang="en-US" sz="2000" b="1" dirty="0">
                <a:solidFill>
                  <a:schemeClr val="tx2">
                    <a:lumMod val="50000"/>
                  </a:schemeClr>
                </a:solidFill>
                <a:latin typeface="Arial" panose="020B0604020202020204" pitchFamily="34" charset="0"/>
                <a:cs typeface="Arial" pitchFamily="34" charset="0"/>
              </a:rPr>
              <a:t>:</a:t>
            </a:r>
            <a:endParaRPr lang="ar-SA" altLang="en-US" sz="2000" b="1" dirty="0">
              <a:solidFill>
                <a:schemeClr val="tx2">
                  <a:lumMod val="50000"/>
                </a:schemeClr>
              </a:solidFill>
              <a:latin typeface="Arial" panose="020B0604020202020204" pitchFamily="34" charset="0"/>
              <a:cs typeface="Arial" pitchFamily="34" charset="0"/>
            </a:endParaRPr>
          </a:p>
          <a:p>
            <a:pPr marL="0" indent="0">
              <a:lnSpc>
                <a:spcPct val="150000"/>
              </a:lnSpc>
              <a:buNone/>
            </a:pPr>
            <a:r>
              <a:rPr lang="ar-YE" altLang="en-US" sz="2000" b="1" dirty="0">
                <a:latin typeface="Arial" panose="020B0604020202020204" pitchFamily="34" charset="0"/>
                <a:cs typeface="Arial" pitchFamily="34" charset="0"/>
              </a:rPr>
              <a:t>انقر </a:t>
            </a:r>
            <a:r>
              <a:rPr lang="ar-YE" altLang="en-US" sz="2000" b="1" dirty="0">
                <a:latin typeface="Arial" panose="020B0604020202020204" pitchFamily="34" charset="0"/>
                <a:cs typeface="Arial" pitchFamily="34" charset="0"/>
              </a:rPr>
              <a:t>بزر الفأرة الأيسر على بداية الفقرة المراد تحديدها.اضغط على مفتاح </a:t>
            </a:r>
            <a:r>
              <a:rPr lang="en-US" altLang="en-US" sz="2000" b="1" dirty="0">
                <a:latin typeface="Arial" panose="020B0604020202020204" pitchFamily="34" charset="0"/>
                <a:cs typeface="Arial" pitchFamily="34" charset="0"/>
              </a:rPr>
              <a:t>(Shift) </a:t>
            </a:r>
            <a:r>
              <a:rPr lang="ar-YE" altLang="en-US" sz="2000" b="1" dirty="0">
                <a:latin typeface="Arial" panose="020B0604020202020204" pitchFamily="34" charset="0"/>
                <a:cs typeface="Arial" pitchFamily="34" charset="0"/>
              </a:rPr>
              <a:t>مع الضغط على مفتاح الأسهم السفلي, ليتم مباشرة تحديد النص</a:t>
            </a:r>
            <a:r>
              <a:rPr lang="ar-SA" altLang="en-US" sz="2000" b="1" dirty="0">
                <a:latin typeface="Arial" panose="020B0604020202020204" pitchFamily="34" charset="0"/>
                <a:cs typeface="Arial" pitchFamily="34" charset="0"/>
              </a:rPr>
              <a:t> أ</a:t>
            </a:r>
            <a:r>
              <a:rPr lang="ar-YE" altLang="en-US" sz="2000" b="1" dirty="0">
                <a:latin typeface="Arial" panose="020B0604020202020204" pitchFamily="34" charset="0"/>
                <a:cs typeface="Arial" pitchFamily="34" charset="0"/>
              </a:rPr>
              <a:t>و استخدم طريقة الأحرف السابقة</a:t>
            </a:r>
            <a:r>
              <a:rPr lang="ar-YE" altLang="en-US" sz="2000" b="1" dirty="0">
                <a:latin typeface="Arial" panose="020B0604020202020204" pitchFamily="34" charset="0"/>
                <a:cs typeface="Arial" pitchFamily="34" charset="0"/>
              </a:rPr>
              <a:t>.</a:t>
            </a:r>
            <a:endParaRPr lang="ar-SA" altLang="en-US" sz="2000" b="1" dirty="0">
              <a:latin typeface="Arial" panose="020B0604020202020204" pitchFamily="34" charset="0"/>
              <a:cs typeface="Arial" pitchFamily="34" charset="0"/>
            </a:endParaRPr>
          </a:p>
          <a:p>
            <a:pPr marL="457200" indent="-457200">
              <a:lnSpc>
                <a:spcPct val="150000"/>
              </a:lnSpc>
              <a:buFont typeface="+mj-lt"/>
              <a:buAutoNum type="arabicPeriod" startAt="3"/>
            </a:pPr>
            <a:endParaRPr lang="ar-YE" altLang="en-US" sz="2000" b="1" dirty="0">
              <a:latin typeface="Arial" panose="020B0604020202020204" pitchFamily="34" charset="0"/>
              <a:cs typeface="Arial" pitchFamily="34" charset="0"/>
            </a:endParaRPr>
          </a:p>
          <a:p>
            <a:pPr marL="457200" indent="-457200">
              <a:lnSpc>
                <a:spcPct val="150000"/>
              </a:lnSpc>
              <a:buFont typeface="+mj-lt"/>
              <a:buAutoNum type="arabicPeriod" startAt="5"/>
            </a:pPr>
            <a:r>
              <a:rPr lang="ar-YE" altLang="en-US" sz="2000" b="1" dirty="0">
                <a:solidFill>
                  <a:schemeClr val="tx2">
                    <a:lumMod val="50000"/>
                  </a:schemeClr>
                </a:solidFill>
                <a:latin typeface="Arial" panose="020B0604020202020204" pitchFamily="34" charset="0"/>
                <a:cs typeface="Arial" pitchFamily="34" charset="0"/>
              </a:rPr>
              <a:t>تحديد </a:t>
            </a:r>
            <a:r>
              <a:rPr lang="ar-YE" altLang="en-US" sz="2000" b="1" dirty="0">
                <a:solidFill>
                  <a:schemeClr val="tx2">
                    <a:lumMod val="50000"/>
                  </a:schemeClr>
                </a:solidFill>
                <a:latin typeface="Arial" panose="020B0604020202020204" pitchFamily="34" charset="0"/>
                <a:cs typeface="Arial" pitchFamily="34" charset="0"/>
              </a:rPr>
              <a:t>النص كاملاً: </a:t>
            </a:r>
            <a:endParaRPr lang="ar-SA" altLang="en-US" sz="2000" b="1" dirty="0">
              <a:solidFill>
                <a:schemeClr val="tx2">
                  <a:lumMod val="50000"/>
                </a:schemeClr>
              </a:solidFill>
              <a:latin typeface="Arial" panose="020B0604020202020204" pitchFamily="34" charset="0"/>
              <a:cs typeface="Arial" pitchFamily="34" charset="0"/>
            </a:endParaRPr>
          </a:p>
          <a:p>
            <a:pPr marL="0" indent="0">
              <a:lnSpc>
                <a:spcPct val="150000"/>
              </a:lnSpc>
              <a:buNone/>
            </a:pPr>
            <a:r>
              <a:rPr lang="ar-YE" altLang="en-US" sz="2000" b="1" dirty="0">
                <a:latin typeface="Arial" panose="020B0604020202020204" pitchFamily="34" charset="0"/>
                <a:cs typeface="Arial" pitchFamily="34" charset="0"/>
              </a:rPr>
              <a:t>ضغط </a:t>
            </a:r>
            <a:r>
              <a:rPr lang="ar-YE" altLang="en-US" sz="2000" b="1" dirty="0">
                <a:latin typeface="Arial" panose="020B0604020202020204" pitchFamily="34" charset="0"/>
                <a:cs typeface="Arial" pitchFamily="34" charset="0"/>
              </a:rPr>
              <a:t>على مفتاحي </a:t>
            </a:r>
            <a:r>
              <a:rPr lang="en-US" altLang="en-US" sz="2000" b="1" dirty="0">
                <a:latin typeface="Arial" panose="020B0604020202020204" pitchFamily="34" charset="0"/>
                <a:cs typeface="Arial" pitchFamily="34" charset="0"/>
              </a:rPr>
              <a:t>(</a:t>
            </a:r>
            <a:r>
              <a:rPr lang="en-US" altLang="en-US" sz="2000" b="1" dirty="0" err="1">
                <a:latin typeface="Arial" panose="020B0604020202020204" pitchFamily="34" charset="0"/>
                <a:cs typeface="Arial" pitchFamily="34" charset="0"/>
              </a:rPr>
              <a:t>Ctrl+A</a:t>
            </a:r>
            <a:r>
              <a:rPr lang="en-US" altLang="en-US" sz="2000" b="1" dirty="0">
                <a:latin typeface="Arial" panose="020B0604020202020204" pitchFamily="34" charset="0"/>
                <a:cs typeface="Arial" pitchFamily="34" charset="0"/>
              </a:rPr>
              <a:t>) </a:t>
            </a:r>
            <a:r>
              <a:rPr lang="ar-YE" altLang="en-US" sz="2000" b="1" dirty="0">
                <a:latin typeface="Arial" panose="020B0604020202020204" pitchFamily="34" charset="0"/>
                <a:cs typeface="Arial" pitchFamily="34" charset="0"/>
              </a:rPr>
              <a:t>معاً, ليتم مباشرة تحديد النص</a:t>
            </a:r>
            <a:r>
              <a:rPr lang="en-US" altLang="en-US" sz="2000" b="1" dirty="0">
                <a:latin typeface="Arial" panose="020B0604020202020204" pitchFamily="34" charset="0"/>
                <a:cs typeface="Arial" pitchFamily="34" charset="0"/>
              </a:rPr>
              <a:t> </a:t>
            </a:r>
            <a:r>
              <a:rPr lang="ar-YE" altLang="en-US" sz="2000" b="1" dirty="0">
                <a:latin typeface="Arial" panose="020B0604020202020204" pitchFamily="34" charset="0"/>
                <a:cs typeface="Arial" pitchFamily="34" charset="0"/>
              </a:rPr>
              <a:t>أو استخدم طريقة الأحرف السابقة. </a:t>
            </a:r>
          </a:p>
          <a:p>
            <a:pPr marL="0" indent="0">
              <a:lnSpc>
                <a:spcPct val="150000"/>
              </a:lnSpc>
              <a:buNone/>
            </a:pPr>
            <a:endParaRPr lang="ar-YE" altLang="en-US" sz="2000" b="1" dirty="0">
              <a:latin typeface="Arial" panose="020B0604020202020204" pitchFamily="34" charset="0"/>
              <a:cs typeface="Arial" pitchFamily="34" charset="0"/>
            </a:endParaRPr>
          </a:p>
          <a:p>
            <a:pPr marL="0" indent="0">
              <a:lnSpc>
                <a:spcPct val="150000"/>
              </a:lnSpc>
              <a:buNone/>
            </a:pPr>
            <a:endParaRPr lang="ar-SA" sz="2000" b="1" dirty="0">
              <a:latin typeface="Arial" panose="020B0604020202020204" pitchFamily="34" charset="0"/>
              <a:cs typeface="Arial" pitchFamily="34" charset="0"/>
            </a:endParaRPr>
          </a:p>
        </p:txBody>
      </p:sp>
    </p:spTree>
    <p:extLst>
      <p:ext uri="{BB962C8B-B14F-4D97-AF65-F5344CB8AC3E}">
        <p14:creationId xmlns:p14="http://schemas.microsoft.com/office/powerpoint/2010/main" val="1926437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التعديل على النص</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703512" y="1412776"/>
            <a:ext cx="8784976" cy="5040412"/>
          </a:xfrm>
          <a:noFill/>
          <a:ln/>
        </p:spPr>
        <p:txBody>
          <a:bodyPr>
            <a:normAutofit/>
          </a:bodyPr>
          <a:lstStyle/>
          <a:p>
            <a:pPr marL="0" indent="0">
              <a:lnSpc>
                <a:spcPct val="150000"/>
              </a:lnSpc>
              <a:buNone/>
            </a:pPr>
            <a:endParaRPr lang="ar-YE" altLang="en-US" sz="2000" b="1" dirty="0">
              <a:latin typeface="Arial" panose="020B0604020202020204" pitchFamily="34" charset="0"/>
              <a:cs typeface="Arial" pitchFamily="34" charset="0"/>
            </a:endParaRPr>
          </a:p>
          <a:p>
            <a:pPr marL="0" indent="0">
              <a:lnSpc>
                <a:spcPct val="150000"/>
              </a:lnSpc>
              <a:buNone/>
            </a:pPr>
            <a:endParaRPr lang="ar-SA" sz="2000" b="1" dirty="0">
              <a:latin typeface="Arial" panose="020B0604020202020204" pitchFamily="34" charset="0"/>
              <a:cs typeface="Arial" pitchFamily="34" charset="0"/>
            </a:endParaRPr>
          </a:p>
        </p:txBody>
      </p:sp>
      <p:sp>
        <p:nvSpPr>
          <p:cNvPr id="4" name="مستطيل 10"/>
          <p:cNvSpPr>
            <a:spLocks noChangeArrowheads="1"/>
          </p:cNvSpPr>
          <p:nvPr/>
        </p:nvSpPr>
        <p:spPr bwMode="auto">
          <a:xfrm>
            <a:off x="2207568" y="1628800"/>
            <a:ext cx="81365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indent="-342900" algn="justLow" fontAlgn="base">
              <a:spcBef>
                <a:spcPct val="0"/>
              </a:spcBef>
              <a:spcAft>
                <a:spcPct val="0"/>
              </a:spcAft>
            </a:pPr>
            <a:r>
              <a:rPr lang="ar-YE" altLang="en-US" sz="2000" b="1" dirty="0">
                <a:solidFill>
                  <a:srgbClr val="646B86">
                    <a:lumMod val="50000"/>
                  </a:srgbClr>
                </a:solidFill>
                <a:latin typeface="Arial" panose="020B0604020202020204" pitchFamily="34" charset="0"/>
              </a:rPr>
              <a:t>حذف النص:</a:t>
            </a:r>
            <a:endParaRPr lang="ar-SA" altLang="en-US" sz="2000" b="1" dirty="0">
              <a:solidFill>
                <a:srgbClr val="646B86">
                  <a:lumMod val="50000"/>
                </a:srgbClr>
              </a:solidFill>
              <a:latin typeface="Arial" panose="020B0604020202020204" pitchFamily="34" charset="0"/>
            </a:endParaRPr>
          </a:p>
          <a:p>
            <a:pPr algn="justLow" fontAlgn="base">
              <a:spcBef>
                <a:spcPct val="0"/>
              </a:spcBef>
              <a:spcAft>
                <a:spcPct val="0"/>
              </a:spcAft>
              <a:buFontTx/>
              <a:buNone/>
            </a:pPr>
            <a:r>
              <a:rPr lang="ar-YE" altLang="en-US" sz="2000" b="1" dirty="0">
                <a:solidFill>
                  <a:prstClr val="black"/>
                </a:solidFill>
                <a:latin typeface="Arial" panose="020B0604020202020204" pitchFamily="34" charset="0"/>
              </a:rPr>
              <a:t> حدد النص المراد حذفه اضغط على مفتاح </a:t>
            </a:r>
            <a:r>
              <a:rPr lang="en-US" altLang="en-US" sz="2000" b="1" dirty="0">
                <a:solidFill>
                  <a:prstClr val="black"/>
                </a:solidFill>
                <a:latin typeface="Arial" panose="020B0604020202020204" pitchFamily="34" charset="0"/>
              </a:rPr>
              <a:t>(Delete) </a:t>
            </a:r>
            <a:r>
              <a:rPr lang="ar-SA" altLang="en-US" sz="2000" b="1" dirty="0">
                <a:solidFill>
                  <a:prstClr val="black"/>
                </a:solidFill>
                <a:latin typeface="Arial" panose="020B0604020202020204" pitchFamily="34" charset="0"/>
              </a:rPr>
              <a:t> أو</a:t>
            </a:r>
            <a:r>
              <a:rPr lang="ar-YE" altLang="en-US" sz="2000" b="1" dirty="0">
                <a:solidFill>
                  <a:prstClr val="black"/>
                </a:solidFill>
                <a:latin typeface="Arial" panose="020B0604020202020204" pitchFamily="34" charset="0"/>
              </a:rPr>
              <a:t> اضغط على مفتاح </a:t>
            </a:r>
            <a:r>
              <a:rPr lang="en-US" altLang="en-US" sz="2000" b="1" dirty="0">
                <a:solidFill>
                  <a:prstClr val="black"/>
                </a:solidFill>
                <a:latin typeface="Arial" panose="020B0604020202020204" pitchFamily="34" charset="0"/>
              </a:rPr>
              <a:t>(Backspace)</a:t>
            </a:r>
            <a:endParaRPr lang="ar-YE" altLang="en-US" sz="2000" b="1" dirty="0">
              <a:solidFill>
                <a:prstClr val="black"/>
              </a:solidFill>
              <a:latin typeface="Arial" panose="020B0604020202020204" pitchFamily="34" charset="0"/>
            </a:endParaRPr>
          </a:p>
        </p:txBody>
      </p:sp>
      <p:sp>
        <p:nvSpPr>
          <p:cNvPr id="5" name="مستطيل 13"/>
          <p:cNvSpPr>
            <a:spLocks noChangeArrowheads="1"/>
          </p:cNvSpPr>
          <p:nvPr/>
        </p:nvSpPr>
        <p:spPr bwMode="auto">
          <a:xfrm>
            <a:off x="2639046" y="3128500"/>
            <a:ext cx="770510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indent="-342900" algn="justLow" fontAlgn="base">
              <a:spcBef>
                <a:spcPct val="0"/>
              </a:spcBef>
              <a:spcAft>
                <a:spcPct val="0"/>
              </a:spcAft>
              <a:buClr>
                <a:srgbClr val="00B0F0"/>
              </a:buClr>
            </a:pPr>
            <a:r>
              <a:rPr lang="ar-YE" altLang="en-US" sz="2000" b="1" dirty="0">
                <a:solidFill>
                  <a:srgbClr val="646B86">
                    <a:lumMod val="50000"/>
                  </a:srgbClr>
                </a:solidFill>
                <a:latin typeface="Arial" panose="020B0604020202020204" pitchFamily="34" charset="0"/>
              </a:rPr>
              <a:t>لاستبدال جزء من النص: </a:t>
            </a:r>
            <a:endParaRPr lang="ar-SA" altLang="en-US" sz="2000" b="1" dirty="0">
              <a:solidFill>
                <a:srgbClr val="646B86">
                  <a:lumMod val="50000"/>
                </a:srgbClr>
              </a:solidFill>
              <a:latin typeface="Arial" panose="020B0604020202020204" pitchFamily="34" charset="0"/>
            </a:endParaRPr>
          </a:p>
          <a:p>
            <a:pPr algn="justLow" fontAlgn="base">
              <a:lnSpc>
                <a:spcPct val="150000"/>
              </a:lnSpc>
              <a:spcBef>
                <a:spcPct val="0"/>
              </a:spcBef>
              <a:spcAft>
                <a:spcPct val="0"/>
              </a:spcAft>
              <a:buClr>
                <a:srgbClr val="00B0F0"/>
              </a:buClr>
              <a:buFont typeface="Arial" panose="020B0604020202020204" pitchFamily="34" charset="0"/>
              <a:buNone/>
            </a:pPr>
            <a:r>
              <a:rPr lang="ar-YE" altLang="en-US" sz="2000" b="1" dirty="0">
                <a:solidFill>
                  <a:prstClr val="black"/>
                </a:solidFill>
                <a:latin typeface="Arial" panose="020B0604020202020204" pitchFamily="34" charset="0"/>
              </a:rPr>
              <a:t>حدد النص كما هو بطريقة الحذف, ثم ابدأ مباشرة بكتابة النص الجديد, حيث سيتم حذف القديم بمجرد كتابة أول حرف من النص الجديد.</a:t>
            </a:r>
          </a:p>
        </p:txBody>
      </p:sp>
      <p:sp>
        <p:nvSpPr>
          <p:cNvPr id="2" name="Rectangle 1"/>
          <p:cNvSpPr/>
          <p:nvPr/>
        </p:nvSpPr>
        <p:spPr>
          <a:xfrm>
            <a:off x="2207568" y="4910800"/>
            <a:ext cx="7992888" cy="1015663"/>
          </a:xfrm>
          <a:prstGeom prst="rect">
            <a:avLst/>
          </a:prstGeom>
        </p:spPr>
        <p:txBody>
          <a:bodyPr wrap="square">
            <a:spAutoFit/>
          </a:bodyPr>
          <a:lstStyle/>
          <a:p>
            <a:pPr marL="342900" indent="-342900" algn="r" rtl="1" fontAlgn="base">
              <a:lnSpc>
                <a:spcPct val="150000"/>
              </a:lnSpc>
              <a:spcBef>
                <a:spcPct val="0"/>
              </a:spcBef>
              <a:spcAft>
                <a:spcPct val="0"/>
              </a:spcAft>
              <a:buFont typeface="Arial" panose="020B0604020202020204" pitchFamily="34" charset="0"/>
              <a:buChar char="•"/>
            </a:pPr>
            <a:r>
              <a:rPr lang="ar-YE" altLang="en-US" sz="2000" b="1" dirty="0">
                <a:solidFill>
                  <a:srgbClr val="646B86">
                    <a:lumMod val="50000"/>
                  </a:srgbClr>
                </a:solidFill>
                <a:latin typeface="Arial" panose="020B0604020202020204" pitchFamily="34" charset="0"/>
                <a:cs typeface="Arial" pitchFamily="34" charset="0"/>
              </a:rPr>
              <a:t>لإضافة نص على أي موقع من الصفحة</a:t>
            </a:r>
            <a:r>
              <a:rPr lang="ar-YE" altLang="en-US" sz="2000" b="1" dirty="0">
                <a:solidFill>
                  <a:prstClr val="black"/>
                </a:solidFill>
                <a:latin typeface="Arial" panose="020B0604020202020204" pitchFamily="34" charset="0"/>
                <a:cs typeface="Arial" pitchFamily="34" charset="0"/>
              </a:rPr>
              <a:t>:</a:t>
            </a:r>
            <a:endParaRPr lang="ar-SA" altLang="en-US" sz="2000" b="1" dirty="0">
              <a:solidFill>
                <a:prstClr val="black"/>
              </a:solidFill>
              <a:latin typeface="Arial" panose="020B0604020202020204" pitchFamily="34" charset="0"/>
              <a:cs typeface="Arial" pitchFamily="34" charset="0"/>
            </a:endParaRPr>
          </a:p>
          <a:p>
            <a:pPr algn="r" rtl="1" fontAlgn="base">
              <a:lnSpc>
                <a:spcPct val="150000"/>
              </a:lnSpc>
              <a:spcBef>
                <a:spcPct val="0"/>
              </a:spcBef>
              <a:spcAft>
                <a:spcPct val="0"/>
              </a:spcAft>
            </a:pPr>
            <a:r>
              <a:rPr lang="ar-YE" altLang="en-US" sz="2000" b="1" dirty="0">
                <a:solidFill>
                  <a:prstClr val="black"/>
                </a:solidFill>
                <a:latin typeface="Arial" panose="020B0604020202020204" pitchFamily="34" charset="0"/>
                <a:cs typeface="Arial" pitchFamily="34" charset="0"/>
              </a:rPr>
              <a:t> </a:t>
            </a:r>
            <a:r>
              <a:rPr lang="ar-YE" altLang="en-US" sz="2000" b="1" dirty="0">
                <a:solidFill>
                  <a:prstClr val="black"/>
                </a:solidFill>
                <a:latin typeface="Arial" panose="020B0604020202020204" pitchFamily="34" charset="0"/>
                <a:cs typeface="Arial" pitchFamily="34" charset="0"/>
              </a:rPr>
              <a:t>انقر بزر الفأرة على الموقع المراد إضافة النص عليه, ثم ابدأ بكتابة النص مباشرة </a:t>
            </a:r>
            <a:endParaRPr lang="en-US" sz="2000" b="1" dirty="0">
              <a:solidFill>
                <a:prstClr val="black"/>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38000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algn="ct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حفظ المستند </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75392" y="851857"/>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150000"/>
              </a:lnSpc>
              <a:buNone/>
            </a:pPr>
            <a:r>
              <a:rPr lang="ar-YE" altLang="en-US" sz="2000" b="1" dirty="0">
                <a:latin typeface="Arial" panose="020B0604020202020204" pitchFamily="34" charset="0"/>
                <a:cs typeface="Arial" panose="020B0604020202020204" pitchFamily="34" charset="0"/>
              </a:rPr>
              <a:t>يوفر برنامج (معالج النصوص) للمستخدم إمكانية حفظ المستند بالملحق الافتراضي(</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Docx</a:t>
            </a:r>
            <a:r>
              <a:rPr lang="ar-YE" altLang="en-US" sz="2000" b="1" dirty="0">
                <a:latin typeface="Arial" panose="020B0604020202020204" pitchFamily="34" charset="0"/>
                <a:cs typeface="Arial" panose="020B0604020202020204" pitchFamily="34" charset="0"/>
              </a:rPr>
              <a:t>أو </a:t>
            </a:r>
            <a:r>
              <a:rPr lang="ar-YE" altLang="en-US" sz="2000" b="1" dirty="0">
                <a:latin typeface="Arial" panose="020B0604020202020204" pitchFamily="34" charset="0"/>
                <a:cs typeface="Arial" panose="020B0604020202020204" pitchFamily="34" charset="0"/>
              </a:rPr>
              <a:t>بملحقات </a:t>
            </a:r>
            <a:r>
              <a:rPr lang="ar-YE" altLang="en-US" sz="2000" b="1" dirty="0">
                <a:latin typeface="Arial" panose="020B0604020202020204" pitchFamily="34" charset="0"/>
                <a:cs typeface="Arial" panose="020B0604020202020204" pitchFamily="34" charset="0"/>
              </a:rPr>
              <a:t>أخرى, </a:t>
            </a:r>
            <a:r>
              <a:rPr lang="ar-YE" altLang="en-US" sz="2000" b="1" dirty="0">
                <a:latin typeface="Arial" panose="020B0604020202020204" pitchFamily="34" charset="0"/>
                <a:cs typeface="Arial" panose="020B0604020202020204" pitchFamily="34" charset="0"/>
              </a:rPr>
              <a:t>ولحفظ المستند اتبع الخطوات التالية:</a:t>
            </a:r>
          </a:p>
          <a:p>
            <a:pPr marL="0" indent="0">
              <a:lnSpc>
                <a:spcPct val="80000"/>
              </a:lnSpc>
              <a:buNone/>
            </a:pPr>
            <a:endParaRPr lang="en-GB" sz="2000" dirty="0"/>
          </a:p>
        </p:txBody>
      </p:sp>
      <p:pic>
        <p:nvPicPr>
          <p:cNvPr id="329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304" y="2437571"/>
            <a:ext cx="1307514" cy="381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2437571"/>
            <a:ext cx="5976664" cy="379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رابط كسهم مستقيم 2"/>
          <p:cNvCxnSpPr/>
          <p:nvPr/>
        </p:nvCxnSpPr>
        <p:spPr>
          <a:xfrm flipH="1" flipV="1">
            <a:off x="7968208" y="2996952"/>
            <a:ext cx="1080120" cy="180020"/>
          </a:xfrm>
          <a:prstGeom prst="straightConnector1">
            <a:avLst/>
          </a:prstGeom>
          <a:ln w="22225">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22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algn="ct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حفظ </a:t>
            </a: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المستندباسم آخر </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75392" y="851857"/>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endParaRPr lang="en-GB" sz="2000" dirty="0"/>
          </a:p>
        </p:txBody>
      </p:sp>
      <p:sp>
        <p:nvSpPr>
          <p:cNvPr id="7" name="Rectangle 4"/>
          <p:cNvSpPr txBox="1">
            <a:spLocks noChangeArrowheads="1"/>
          </p:cNvSpPr>
          <p:nvPr/>
        </p:nvSpPr>
        <p:spPr>
          <a:xfrm>
            <a:off x="1825626" y="1007612"/>
            <a:ext cx="8504889" cy="5048144"/>
          </a:xfrm>
          <a:prstGeom prst="rect">
            <a:avLst/>
          </a:prstGeom>
          <a:noFill/>
          <a:ln/>
        </p:spPr>
        <p:txBody>
          <a:bodyPr>
            <a:normAutofit/>
          </a:bodyPr>
          <a:lstStyle>
            <a:lvl1pPr marL="273050" indent="-273050" algn="r" rtl="1"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r" rtl="1"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r" rtl="1"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r" rtl="1"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r" rtl="1"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80000"/>
              </a:lnSpc>
              <a:buClr>
                <a:srgbClr val="D16349"/>
              </a:buClr>
              <a:buNone/>
            </a:pPr>
            <a:endParaRPr lang="ar-SA" sz="2000" b="1" dirty="0">
              <a:solidFill>
                <a:srgbClr val="FF0000"/>
              </a:solidFill>
            </a:endParaRPr>
          </a:p>
          <a:p>
            <a:pPr marL="0" indent="0">
              <a:lnSpc>
                <a:spcPct val="150000"/>
              </a:lnSpc>
              <a:buClr>
                <a:srgbClr val="D16349"/>
              </a:buClr>
              <a:buNone/>
            </a:pPr>
            <a:r>
              <a:rPr lang="ar-SA" sz="2000" b="1" dirty="0">
                <a:solidFill>
                  <a:prstClr val="black"/>
                </a:solidFill>
                <a:latin typeface="Arial" panose="020B0604020202020204" pitchFamily="34" charset="0"/>
                <a:cs typeface="Arial" panose="020B0604020202020204" pitchFamily="34" charset="0"/>
              </a:rPr>
              <a:t>يمكن حفظ المستند باسم اخر سواء في نفس المجلد او على قرص اخر بتنشيط علامة التبويب ملف قائمة ملف ثم حفظ  باسم حيث تظهر نافذة يتم من خلالها تسجيل اسم الملف والمجلد الخاص به</a:t>
            </a:r>
            <a:endParaRPr lang="en-GB" sz="2000" b="1" dirty="0">
              <a:solidFill>
                <a:prstClr val="black"/>
              </a:solidFill>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313" y="2483199"/>
            <a:ext cx="1258155" cy="367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رابط كسهم مستقيم 2"/>
          <p:cNvCxnSpPr/>
          <p:nvPr/>
        </p:nvCxnSpPr>
        <p:spPr>
          <a:xfrm flipH="1" flipV="1">
            <a:off x="7968208" y="2996952"/>
            <a:ext cx="1080120" cy="288032"/>
          </a:xfrm>
          <a:prstGeom prst="straightConnector1">
            <a:avLst/>
          </a:prstGeom>
          <a:ln w="22225">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934" y="2348880"/>
            <a:ext cx="589707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213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algn="ct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لاعادةحفظ المستند بامتداد آخر</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75392" y="851857"/>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endParaRPr lang="en-GB" sz="2000" dirty="0"/>
          </a:p>
        </p:txBody>
      </p:sp>
      <p:sp>
        <p:nvSpPr>
          <p:cNvPr id="11" name="مستطيل 5"/>
          <p:cNvSpPr>
            <a:spLocks noChangeArrowheads="1"/>
          </p:cNvSpPr>
          <p:nvPr/>
        </p:nvSpPr>
        <p:spPr bwMode="auto">
          <a:xfrm>
            <a:off x="1575391" y="1294406"/>
            <a:ext cx="89797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lnSpc>
                <a:spcPct val="150000"/>
              </a:lnSpc>
              <a:spcBef>
                <a:spcPct val="0"/>
              </a:spcBef>
              <a:spcAft>
                <a:spcPct val="0"/>
              </a:spcAft>
              <a:buFontTx/>
              <a:buNone/>
            </a:pPr>
            <a:r>
              <a:rPr lang="ar-YE" altLang="en-US" sz="2000" b="1" dirty="0">
                <a:solidFill>
                  <a:prstClr val="black"/>
                </a:solidFill>
                <a:latin typeface="Arial" panose="020B0604020202020204" pitchFamily="34" charset="0"/>
              </a:rPr>
              <a:t>1.انقر على زر </a:t>
            </a:r>
            <a:r>
              <a:rPr lang="en-US" altLang="en-US" sz="2000" b="1" dirty="0">
                <a:solidFill>
                  <a:prstClr val="black"/>
                </a:solidFill>
                <a:latin typeface="Arial" panose="020B0604020202020204" pitchFamily="34" charset="0"/>
              </a:rPr>
              <a:t>(Office) </a:t>
            </a:r>
            <a:r>
              <a:rPr lang="ar-YE" altLang="en-US" sz="2000" b="1" dirty="0">
                <a:solidFill>
                  <a:prstClr val="black"/>
                </a:solidFill>
                <a:latin typeface="Arial" panose="020B0604020202020204" pitchFamily="34" charset="0"/>
              </a:rPr>
              <a:t>ثم انقر على خيار (حفظ باسم) من القائمة, ليعود (مربع حوار (حفظ باسم)) للظهور وإمكانية التعامل معه للحفظ.</a:t>
            </a:r>
          </a:p>
          <a:p>
            <a:pPr fontAlgn="base">
              <a:lnSpc>
                <a:spcPct val="150000"/>
              </a:lnSpc>
              <a:spcBef>
                <a:spcPct val="0"/>
              </a:spcBef>
              <a:spcAft>
                <a:spcPct val="0"/>
              </a:spcAft>
              <a:buFontTx/>
              <a:buNone/>
            </a:pPr>
            <a:r>
              <a:rPr lang="ar-YE" altLang="en-US" sz="2000" b="1" dirty="0">
                <a:solidFill>
                  <a:prstClr val="black"/>
                </a:solidFill>
                <a:latin typeface="Arial" panose="020B0604020202020204" pitchFamily="34" charset="0"/>
              </a:rPr>
              <a:t>2.انقر على قائمة (حفظ بنوع) من مربع حوار (حفظ باسم), لتختار الملحق المناسب للحفظ.</a:t>
            </a:r>
            <a:endParaRPr lang="ar-SA" altLang="en-US" sz="2000" b="1" dirty="0">
              <a:solidFill>
                <a:prstClr val="black"/>
              </a:solidFill>
              <a:latin typeface="Arial" panose="020B0604020202020204" pitchFamily="34" charset="0"/>
            </a:endParaRPr>
          </a:p>
        </p:txBody>
      </p:sp>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1412" y="2609264"/>
            <a:ext cx="3378274" cy="368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9166304" y="4081080"/>
            <a:ext cx="992466" cy="232561"/>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rtl="1" fontAlgn="base">
              <a:spcBef>
                <a:spcPct val="0"/>
              </a:spcBef>
              <a:spcAft>
                <a:spcPct val="0"/>
              </a:spcAft>
            </a:pPr>
            <a:endParaRPr lang="ar-SA">
              <a:solidFill>
                <a:prstClr val="black"/>
              </a:solidFill>
              <a:latin typeface="Tahoma" pitchFamily="34" charset="0"/>
              <a:cs typeface="Arial" pitchFamily="34" charset="0"/>
            </a:endParaRPr>
          </a:p>
        </p:txBody>
      </p:sp>
      <p:sp>
        <p:nvSpPr>
          <p:cNvPr id="18" name="Rectangle 7"/>
          <p:cNvSpPr>
            <a:spLocks noChangeArrowheads="1"/>
          </p:cNvSpPr>
          <p:nvPr/>
        </p:nvSpPr>
        <p:spPr bwMode="auto">
          <a:xfrm>
            <a:off x="6827559" y="3204794"/>
            <a:ext cx="2276832" cy="271321"/>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rtl="1" fontAlgn="base">
              <a:spcBef>
                <a:spcPct val="0"/>
              </a:spcBef>
              <a:spcAft>
                <a:spcPct val="0"/>
              </a:spcAft>
            </a:pPr>
            <a:endParaRPr lang="ar-SA">
              <a:solidFill>
                <a:prstClr val="black"/>
              </a:solidFill>
              <a:latin typeface="Tahoma" pitchFamily="34" charset="0"/>
              <a:cs typeface="Arial" pitchFamily="34" charset="0"/>
            </a:endParaRPr>
          </a:p>
        </p:txBody>
      </p:sp>
      <p:sp>
        <p:nvSpPr>
          <p:cNvPr id="19" name="Rectangle 7"/>
          <p:cNvSpPr>
            <a:spLocks noChangeArrowheads="1"/>
          </p:cNvSpPr>
          <p:nvPr/>
        </p:nvSpPr>
        <p:spPr bwMode="auto">
          <a:xfrm>
            <a:off x="6827559" y="3476115"/>
            <a:ext cx="2293462" cy="433059"/>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rtl="1" fontAlgn="base">
              <a:spcBef>
                <a:spcPct val="0"/>
              </a:spcBef>
              <a:spcAft>
                <a:spcPct val="0"/>
              </a:spcAft>
            </a:pPr>
            <a:endParaRPr lang="ar-SA">
              <a:solidFill>
                <a:prstClr val="black"/>
              </a:solidFill>
              <a:latin typeface="Tahoma" pitchFamily="34" charset="0"/>
              <a:cs typeface="Arial" pitchFamily="34" charset="0"/>
            </a:endParaRPr>
          </a:p>
        </p:txBody>
      </p:sp>
      <p:pic>
        <p:nvPicPr>
          <p:cNvPr id="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625" y="2672938"/>
            <a:ext cx="4558407" cy="361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7"/>
          <p:cNvSpPr>
            <a:spLocks noChangeArrowheads="1"/>
          </p:cNvSpPr>
          <p:nvPr/>
        </p:nvSpPr>
        <p:spPr bwMode="auto">
          <a:xfrm>
            <a:off x="2351584" y="5589240"/>
            <a:ext cx="2977396" cy="116280"/>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rtl="1" fontAlgn="base">
              <a:spcBef>
                <a:spcPct val="0"/>
              </a:spcBef>
              <a:spcAft>
                <a:spcPct val="0"/>
              </a:spcAft>
            </a:pPr>
            <a:endParaRPr lang="ar-SA">
              <a:solidFill>
                <a:prstClr val="black"/>
              </a:solidFill>
              <a:latin typeface="Tahoma" pitchFamily="34" charset="0"/>
              <a:cs typeface="Arial" pitchFamily="34" charset="0"/>
            </a:endParaRPr>
          </a:p>
        </p:txBody>
      </p:sp>
      <p:sp>
        <p:nvSpPr>
          <p:cNvPr id="22" name="Rectangle 7"/>
          <p:cNvSpPr>
            <a:spLocks noChangeArrowheads="1"/>
          </p:cNvSpPr>
          <p:nvPr/>
        </p:nvSpPr>
        <p:spPr bwMode="auto">
          <a:xfrm>
            <a:off x="6827559" y="3909174"/>
            <a:ext cx="2308526" cy="324905"/>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rtl="1" fontAlgn="base">
              <a:spcBef>
                <a:spcPct val="0"/>
              </a:spcBef>
              <a:spcAft>
                <a:spcPct val="0"/>
              </a:spcAft>
            </a:pPr>
            <a:endParaRPr lang="ar-SA">
              <a:solidFill>
                <a:prstClr val="black"/>
              </a:solidFill>
              <a:latin typeface="Tahoma" pitchFamily="34" charset="0"/>
              <a:cs typeface="Arial" pitchFamily="34" charset="0"/>
            </a:endParaRPr>
          </a:p>
        </p:txBody>
      </p:sp>
    </p:spTree>
    <p:extLst>
      <p:ext uri="{BB962C8B-B14F-4D97-AF65-F5344CB8AC3E}">
        <p14:creationId xmlns:p14="http://schemas.microsoft.com/office/powerpoint/2010/main" val="203900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checkerboard(across)">
                                      <p:cBhvr>
                                        <p:cTn id="11" dur="1000"/>
                                        <p:tgtEl>
                                          <p:spTgt spid="17"/>
                                        </p:tgtEl>
                                      </p:cBhvr>
                                    </p:animEffect>
                                  </p:childTnLst>
                                </p:cTn>
                              </p:par>
                            </p:childTnLst>
                          </p:cTn>
                        </p:par>
                        <p:par>
                          <p:cTn id="12" fill="hold">
                            <p:stCondLst>
                              <p:cond delay="1500"/>
                            </p:stCondLst>
                            <p:childTnLst>
                              <p:par>
                                <p:cTn id="13" presetID="5" presetClass="entr" presetSubtype="1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heckerboard(across)">
                                      <p:cBhvr>
                                        <p:cTn id="15" dur="1000"/>
                                        <p:tgtEl>
                                          <p:spTgt spid="18"/>
                                        </p:tgtEl>
                                      </p:cBhvr>
                                    </p:animEffect>
                                  </p:childTnLst>
                                </p:cTn>
                              </p:par>
                              <p:par>
                                <p:cTn id="16" presetID="5" presetClass="exit" presetSubtype="10" fill="hold" grpId="1" nodeType="withEffect">
                                  <p:stCondLst>
                                    <p:cond delay="0"/>
                                  </p:stCondLst>
                                  <p:childTnLst>
                                    <p:animEffect transition="out" filter="checkerboard(across)">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par>
                          <p:cTn id="19" fill="hold">
                            <p:stCondLst>
                              <p:cond delay="2500"/>
                            </p:stCondLst>
                            <p:childTnLst>
                              <p:par>
                                <p:cTn id="20" presetID="5" presetClass="entr" presetSubtype="1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childTnLst>
                          </p:cTn>
                        </p:par>
                        <p:par>
                          <p:cTn id="28" fill="hold">
                            <p:stCondLst>
                              <p:cond delay="500"/>
                            </p:stCondLst>
                            <p:childTnLst>
                              <p:par>
                                <p:cTn id="29" presetID="5" presetClass="entr" presetSubtype="1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1000"/>
                                        <p:tgtEl>
                                          <p:spTgt spid="21"/>
                                        </p:tgtEl>
                                      </p:cBhvr>
                                    </p:animEffect>
                                  </p:childTnLst>
                                </p:cTn>
                              </p:par>
                            </p:childTnLst>
                          </p:cTn>
                        </p:par>
                        <p:par>
                          <p:cTn id="32" fill="hold">
                            <p:stCondLst>
                              <p:cond delay="1500"/>
                            </p:stCondLst>
                            <p:childTnLst>
                              <p:par>
                                <p:cTn id="33" presetID="5" presetClass="entr" presetSubtype="1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heckerboard(across)">
                                      <p:cBhvr>
                                        <p:cTn id="3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18" grpId="0" animBg="1"/>
      <p:bldP spid="18" grpId="1" animBg="1"/>
      <p:bldP spid="19"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algn="ct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لاعادةحفظ المستند بامتداد آخر</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75392" y="851857"/>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endParaRPr lang="en-GB" sz="2000" dirty="0"/>
          </a:p>
        </p:txBody>
      </p:sp>
      <p:sp>
        <p:nvSpPr>
          <p:cNvPr id="12" name="مستطيل 7"/>
          <p:cNvSpPr>
            <a:spLocks noChangeArrowheads="1"/>
          </p:cNvSpPr>
          <p:nvPr/>
        </p:nvSpPr>
        <p:spPr bwMode="auto">
          <a:xfrm>
            <a:off x="2169942" y="1412776"/>
            <a:ext cx="82080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 typeface="Arial" panose="020B0604020202020204" pitchFamily="34" charset="0"/>
              <a:buNone/>
            </a:pPr>
            <a:r>
              <a:rPr lang="ar-YE" altLang="en-US" sz="2000" b="1" dirty="0">
                <a:solidFill>
                  <a:prstClr val="black"/>
                </a:solidFill>
                <a:latin typeface="Arial" panose="020B0604020202020204" pitchFamily="34" charset="0"/>
              </a:rPr>
              <a:t>من أنواع الملاحق الإضافية التي يُمكن حفظ المستند بها: </a:t>
            </a:r>
          </a:p>
          <a:p>
            <a:pPr algn="justLow" fontAlgn="base">
              <a:lnSpc>
                <a:spcPct val="150000"/>
              </a:lnSpc>
              <a:spcBef>
                <a:spcPct val="0"/>
              </a:spcBef>
              <a:spcAft>
                <a:spcPct val="0"/>
              </a:spcAft>
              <a:buFont typeface="Arial" panose="020B0604020202020204" pitchFamily="34" charset="0"/>
              <a:buNone/>
            </a:pPr>
            <a:r>
              <a:rPr lang="ar-YE" altLang="en-US" sz="2000" b="1" dirty="0">
                <a:solidFill>
                  <a:srgbClr val="646B86">
                    <a:lumMod val="50000"/>
                  </a:srgbClr>
                </a:solidFill>
                <a:latin typeface="Arial" panose="020B0604020202020204" pitchFamily="34" charset="0"/>
              </a:rPr>
              <a:t>أ. نصوص 200</a:t>
            </a:r>
            <a:r>
              <a:rPr lang="ar-SA" altLang="en-US" sz="2000" b="1" dirty="0">
                <a:solidFill>
                  <a:srgbClr val="646B86">
                    <a:lumMod val="50000"/>
                  </a:srgbClr>
                </a:solidFill>
                <a:latin typeface="Arial" panose="020B0604020202020204" pitchFamily="34" charset="0"/>
              </a:rPr>
              <a:t>7</a:t>
            </a:r>
            <a:r>
              <a:rPr lang="ar-YE" altLang="en-US" sz="2000" b="1" dirty="0">
                <a:solidFill>
                  <a:srgbClr val="646B86">
                    <a:lumMod val="50000"/>
                  </a:srgbClr>
                </a:solidFill>
                <a:latin typeface="Arial" panose="020B0604020202020204" pitchFamily="34" charset="0"/>
              </a:rPr>
              <a:t> (</a:t>
            </a:r>
            <a:r>
              <a:rPr lang="en-US" altLang="en-US" sz="2000" b="1" dirty="0">
                <a:solidFill>
                  <a:srgbClr val="646B86">
                    <a:lumMod val="50000"/>
                  </a:srgbClr>
                </a:solidFill>
                <a:latin typeface="Arial" panose="020B0604020202020204" pitchFamily="34" charset="0"/>
              </a:rPr>
              <a:t>Word 2007</a:t>
            </a:r>
            <a:r>
              <a:rPr lang="ar-YE" altLang="en-US" sz="2000" b="1" dirty="0">
                <a:solidFill>
                  <a:srgbClr val="646B86">
                    <a:lumMod val="50000"/>
                  </a:srgbClr>
                </a:solidFill>
                <a:latin typeface="Arial" panose="020B0604020202020204" pitchFamily="34" charset="0"/>
              </a:rPr>
              <a:t>): </a:t>
            </a:r>
            <a:r>
              <a:rPr lang="ar-YE" altLang="en-US" sz="2000" b="1" dirty="0">
                <a:solidFill>
                  <a:prstClr val="black"/>
                </a:solidFill>
                <a:latin typeface="Arial" panose="020B0604020202020204" pitchFamily="34" charset="0"/>
              </a:rPr>
              <a:t>الذي يُمكن المستخدم من فتح الملف بواسطة برنامج(</a:t>
            </a:r>
            <a:r>
              <a:rPr lang="en-US" altLang="en-US" sz="2000" b="1" dirty="0">
                <a:solidFill>
                  <a:prstClr val="black"/>
                </a:solidFill>
                <a:latin typeface="Arial" panose="020B0604020202020204" pitchFamily="34" charset="0"/>
              </a:rPr>
              <a:t>Microsoft Office 2003</a:t>
            </a:r>
            <a:r>
              <a:rPr lang="ar-YE" altLang="en-US" sz="2000" b="1" dirty="0">
                <a:solidFill>
                  <a:prstClr val="black"/>
                </a:solidFill>
                <a:latin typeface="Arial" panose="020B0604020202020204" pitchFamily="34" charset="0"/>
              </a:rPr>
              <a:t>)</a:t>
            </a:r>
          </a:p>
          <a:p>
            <a:pPr algn="justLow" fontAlgn="base">
              <a:lnSpc>
                <a:spcPct val="150000"/>
              </a:lnSpc>
              <a:spcBef>
                <a:spcPct val="0"/>
              </a:spcBef>
              <a:spcAft>
                <a:spcPct val="0"/>
              </a:spcAft>
              <a:buFont typeface="Arial" panose="020B0604020202020204" pitchFamily="34" charset="0"/>
              <a:buNone/>
            </a:pPr>
            <a:r>
              <a:rPr lang="ar-YE" altLang="en-US" sz="2000" b="1" dirty="0">
                <a:solidFill>
                  <a:srgbClr val="646B86">
                    <a:lumMod val="50000"/>
                  </a:srgbClr>
                </a:solidFill>
                <a:latin typeface="Arial" panose="020B0604020202020204" pitchFamily="34" charset="0"/>
              </a:rPr>
              <a:t>ب. صفحة انترنت</a:t>
            </a:r>
            <a:r>
              <a:rPr lang="en-US" altLang="en-US" sz="2000" b="1" dirty="0">
                <a:solidFill>
                  <a:srgbClr val="646B86">
                    <a:lumMod val="50000"/>
                  </a:srgbClr>
                </a:solidFill>
                <a:latin typeface="Arial" panose="020B0604020202020204" pitchFamily="34" charset="0"/>
              </a:rPr>
              <a:t>Web Page) </a:t>
            </a:r>
            <a:r>
              <a:rPr lang="ar-SA" altLang="en-US" sz="2000" b="1" dirty="0">
                <a:solidFill>
                  <a:srgbClr val="646B86">
                    <a:lumMod val="50000"/>
                  </a:srgbClr>
                </a:solidFill>
                <a:latin typeface="Arial" panose="020B0604020202020204" pitchFamily="34" charset="0"/>
              </a:rPr>
              <a:t>)</a:t>
            </a:r>
            <a:r>
              <a:rPr lang="en-US" altLang="en-US" sz="2000" b="1" dirty="0">
                <a:solidFill>
                  <a:srgbClr val="646B86">
                    <a:lumMod val="50000"/>
                  </a:srgbClr>
                </a:solidFill>
                <a:latin typeface="Arial" panose="020B0604020202020204" pitchFamily="34" charset="0"/>
              </a:rPr>
              <a:t>:</a:t>
            </a:r>
            <a:r>
              <a:rPr lang="ar-YE" altLang="en-US" sz="2000" b="1" dirty="0">
                <a:solidFill>
                  <a:prstClr val="black"/>
                </a:solidFill>
                <a:latin typeface="Arial" panose="020B0604020202020204" pitchFamily="34" charset="0"/>
              </a:rPr>
              <a:t>الذي يُمكن المستخدم من عرض الملف كصفحة انترنت.</a:t>
            </a:r>
            <a:endParaRPr lang="ar-SA" altLang="en-US" sz="2000" b="1" dirty="0">
              <a:solidFill>
                <a:prstClr val="black"/>
              </a:solidFill>
              <a:latin typeface="Arial" panose="020B0604020202020204" pitchFamily="34" charset="0"/>
            </a:endParaRPr>
          </a:p>
        </p:txBody>
      </p:sp>
      <p:sp>
        <p:nvSpPr>
          <p:cNvPr id="13" name="مستطيل 9"/>
          <p:cNvSpPr>
            <a:spLocks noChangeArrowheads="1"/>
          </p:cNvSpPr>
          <p:nvPr/>
        </p:nvSpPr>
        <p:spPr bwMode="auto">
          <a:xfrm>
            <a:off x="1919536" y="3294767"/>
            <a:ext cx="8498230" cy="233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2000" b="1" dirty="0">
                <a:solidFill>
                  <a:srgbClr val="646B86">
                    <a:lumMod val="50000"/>
                  </a:srgbClr>
                </a:solidFill>
                <a:latin typeface="Arial" panose="020B0604020202020204" pitchFamily="34" charset="0"/>
              </a:rPr>
              <a:t>ج. قالب (</a:t>
            </a:r>
            <a:r>
              <a:rPr lang="en-US" altLang="en-US" sz="2000" b="1" dirty="0">
                <a:solidFill>
                  <a:srgbClr val="646B86">
                    <a:lumMod val="50000"/>
                  </a:srgbClr>
                </a:solidFill>
                <a:latin typeface="Arial" panose="020B0604020202020204" pitchFamily="34" charset="0"/>
              </a:rPr>
              <a:t>:(Template </a:t>
            </a:r>
            <a:r>
              <a:rPr lang="ar-YE" altLang="en-US" sz="2000" b="1" dirty="0">
                <a:solidFill>
                  <a:prstClr val="black"/>
                </a:solidFill>
                <a:latin typeface="Arial" panose="020B0604020202020204" pitchFamily="34" charset="0"/>
              </a:rPr>
              <a:t>الذي يُمكن المستخدم من إعادة استخدام المستند بتنسيقه وشكله لإنشاء مستندات أخرى لها نفس الشكل والتنسيق.</a:t>
            </a:r>
          </a:p>
          <a:p>
            <a:pPr algn="justLow" fontAlgn="base">
              <a:lnSpc>
                <a:spcPct val="150000"/>
              </a:lnSpc>
              <a:spcBef>
                <a:spcPct val="0"/>
              </a:spcBef>
              <a:spcAft>
                <a:spcPct val="0"/>
              </a:spcAft>
              <a:buFontTx/>
              <a:buNone/>
            </a:pPr>
            <a:r>
              <a:rPr lang="ar-YE" altLang="en-US" sz="2000" b="1" dirty="0">
                <a:solidFill>
                  <a:srgbClr val="646B86">
                    <a:lumMod val="50000"/>
                  </a:srgbClr>
                </a:solidFill>
                <a:latin typeface="Arial" panose="020B0604020202020204" pitchFamily="34" charset="0"/>
              </a:rPr>
              <a:t>د. الملف النصي(</a:t>
            </a:r>
            <a:r>
              <a:rPr lang="en-US" altLang="en-US" sz="2000" b="1" dirty="0">
                <a:solidFill>
                  <a:srgbClr val="646B86">
                    <a:lumMod val="50000"/>
                  </a:srgbClr>
                </a:solidFill>
                <a:latin typeface="Arial" panose="020B0604020202020204" pitchFamily="34" charset="0"/>
              </a:rPr>
              <a:t>:(Rich Text </a:t>
            </a:r>
            <a:r>
              <a:rPr lang="ar-YE" altLang="en-US" sz="2000" b="1" dirty="0">
                <a:solidFill>
                  <a:prstClr val="black"/>
                </a:solidFill>
                <a:latin typeface="Arial" panose="020B0604020202020204" pitchFamily="34" charset="0"/>
              </a:rPr>
              <a:t>الذي يُمكن المستخدم من حفظ المحتويات النصية للملف مع فقدان كل الصور والجداول الموجودة في المستند.</a:t>
            </a:r>
          </a:p>
          <a:p>
            <a:pPr algn="justLow" fontAlgn="base">
              <a:lnSpc>
                <a:spcPct val="150000"/>
              </a:lnSpc>
              <a:spcBef>
                <a:spcPct val="0"/>
              </a:spcBef>
              <a:spcAft>
                <a:spcPct val="0"/>
              </a:spcAft>
              <a:buFontTx/>
              <a:buNone/>
            </a:pPr>
            <a:r>
              <a:rPr lang="ar-YE" altLang="en-US" sz="1700" b="1" dirty="0">
                <a:solidFill>
                  <a:prstClr val="black"/>
                </a:solidFill>
              </a:rPr>
              <a:t>. </a:t>
            </a:r>
            <a:endParaRPr lang="ar-SA" altLang="en-US" sz="1700" b="1" dirty="0">
              <a:solidFill>
                <a:prstClr val="black"/>
              </a:solidFill>
            </a:endParaRPr>
          </a:p>
        </p:txBody>
      </p:sp>
    </p:spTree>
    <p:extLst>
      <p:ext uri="{BB962C8B-B14F-4D97-AF65-F5344CB8AC3E}">
        <p14:creationId xmlns:p14="http://schemas.microsoft.com/office/powerpoint/2010/main" val="243299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algn="ct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تنسيق النص </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388641" y="987426"/>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6" name="مستطيل 10"/>
          <p:cNvSpPr>
            <a:spLocks noChangeArrowheads="1"/>
          </p:cNvSpPr>
          <p:nvPr/>
        </p:nvSpPr>
        <p:spPr bwMode="auto">
          <a:xfrm>
            <a:off x="5735961" y="1304984"/>
            <a:ext cx="462406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800" b="1" dirty="0">
                <a:solidFill>
                  <a:prstClr val="black"/>
                </a:solidFill>
              </a:rPr>
              <a:t>1</a:t>
            </a:r>
            <a:r>
              <a:rPr lang="ar-YE" altLang="en-US" sz="2000" b="1" dirty="0">
                <a:solidFill>
                  <a:prstClr val="black"/>
                </a:solidFill>
                <a:latin typeface="Arial" panose="020B0604020202020204" pitchFamily="34" charset="0"/>
              </a:rPr>
              <a:t>.حدد النص المراد تغيير تنسيقه </a:t>
            </a:r>
            <a:endParaRPr lang="ar-SA" altLang="en-US" sz="20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r>
              <a:rPr lang="ar-YE" altLang="en-US" sz="2000" b="1" dirty="0">
                <a:solidFill>
                  <a:srgbClr val="646B86">
                    <a:lumMod val="50000"/>
                  </a:srgbClr>
                </a:solidFill>
                <a:latin typeface="Arial" panose="020B0604020202020204" pitchFamily="34" charset="0"/>
              </a:rPr>
              <a:t>2.لعرض النص بشكل (سميك): </a:t>
            </a:r>
            <a:r>
              <a:rPr lang="ar-YE" altLang="en-US" sz="2000" b="1" dirty="0">
                <a:solidFill>
                  <a:prstClr val="black"/>
                </a:solidFill>
                <a:latin typeface="Arial" panose="020B0604020202020204" pitchFamily="34" charset="0"/>
              </a:rPr>
              <a:t>اضغط على مفتاحي </a:t>
            </a:r>
            <a:r>
              <a:rPr lang="en-US" altLang="en-US" sz="2000" b="1" dirty="0">
                <a:solidFill>
                  <a:prstClr val="black"/>
                </a:solidFill>
                <a:latin typeface="Arial" panose="020B0604020202020204" pitchFamily="34" charset="0"/>
              </a:rPr>
              <a:t>(</a:t>
            </a:r>
            <a:r>
              <a:rPr lang="en-US" altLang="en-US" sz="2000" b="1" dirty="0" err="1">
                <a:solidFill>
                  <a:prstClr val="black"/>
                </a:solidFill>
                <a:latin typeface="Arial" panose="020B0604020202020204" pitchFamily="34" charset="0"/>
              </a:rPr>
              <a:t>Ctrl+B</a:t>
            </a:r>
            <a:r>
              <a:rPr lang="en-US" altLang="en-US" sz="2000" b="1" dirty="0">
                <a:solidFill>
                  <a:prstClr val="black"/>
                </a:solidFill>
                <a:latin typeface="Arial" panose="020B0604020202020204" pitchFamily="34" charset="0"/>
              </a:rPr>
              <a:t>) </a:t>
            </a:r>
            <a:r>
              <a:rPr lang="ar-YE" altLang="en-US" sz="2000" b="1" dirty="0">
                <a:solidFill>
                  <a:prstClr val="black"/>
                </a:solidFill>
                <a:latin typeface="Arial" panose="020B0604020202020204" pitchFamily="34" charset="0"/>
              </a:rPr>
              <a:t>معاً, ليتم تغيير التنسيق مباشرة</a:t>
            </a:r>
            <a:r>
              <a:rPr lang="en-US" altLang="en-US" sz="2000" b="1" dirty="0">
                <a:solidFill>
                  <a:prstClr val="black"/>
                </a:solidFill>
                <a:latin typeface="Arial" panose="020B0604020202020204" pitchFamily="34" charset="0"/>
              </a:rPr>
              <a:t> </a:t>
            </a:r>
            <a:r>
              <a:rPr lang="ar-YE" altLang="en-US" sz="2000" b="1" dirty="0">
                <a:solidFill>
                  <a:prstClr val="black"/>
                </a:solidFill>
                <a:latin typeface="Arial" panose="020B0604020202020204" pitchFamily="34" charset="0"/>
              </a:rPr>
              <a:t>أو انقر على زر (غامق) من مجموعة (خط) ضمن شريط (الصفحة الرئيسية). </a:t>
            </a:r>
          </a:p>
        </p:txBody>
      </p:sp>
      <p:sp>
        <p:nvSpPr>
          <p:cNvPr id="7" name="مستطيل 12"/>
          <p:cNvSpPr>
            <a:spLocks noChangeArrowheads="1"/>
          </p:cNvSpPr>
          <p:nvPr/>
        </p:nvSpPr>
        <p:spPr bwMode="auto">
          <a:xfrm>
            <a:off x="5637811" y="3789040"/>
            <a:ext cx="476808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2000" b="1" dirty="0">
                <a:solidFill>
                  <a:srgbClr val="646B86">
                    <a:lumMod val="50000"/>
                  </a:srgbClr>
                </a:solidFill>
                <a:latin typeface="Arial" panose="020B0604020202020204" pitchFamily="34" charset="0"/>
              </a:rPr>
              <a:t>3.لتكبير حجم الخط: </a:t>
            </a:r>
            <a:r>
              <a:rPr lang="ar-YE" altLang="en-US" sz="2000" b="1" dirty="0">
                <a:solidFill>
                  <a:prstClr val="black"/>
                </a:solidFill>
                <a:latin typeface="Arial" panose="020B0604020202020204" pitchFamily="34" charset="0"/>
              </a:rPr>
              <a:t>اضغط على مفتاحي</a:t>
            </a:r>
            <a:r>
              <a:rPr lang="en-US" altLang="en-US" sz="2000" b="1" dirty="0">
                <a:solidFill>
                  <a:prstClr val="black"/>
                </a:solidFill>
                <a:latin typeface="Arial" panose="020B0604020202020204" pitchFamily="34" charset="0"/>
              </a:rPr>
              <a:t> (Ctrl+])</a:t>
            </a:r>
            <a:r>
              <a:rPr lang="ar-YE" altLang="en-US" sz="2000" b="1" dirty="0">
                <a:solidFill>
                  <a:prstClr val="black"/>
                </a:solidFill>
                <a:latin typeface="Arial" panose="020B0604020202020204" pitchFamily="34" charset="0"/>
              </a:rPr>
              <a:t>معاً, ليتم تكبير الخط مباشرة</a:t>
            </a:r>
            <a:r>
              <a:rPr lang="en-US" altLang="en-US" sz="2000" b="1" dirty="0">
                <a:solidFill>
                  <a:prstClr val="black"/>
                </a:solidFill>
                <a:latin typeface="Arial" panose="020B0604020202020204" pitchFamily="34" charset="0"/>
              </a:rPr>
              <a:t> </a:t>
            </a:r>
            <a:r>
              <a:rPr lang="ar-YE" altLang="en-US" sz="2000" b="1" dirty="0">
                <a:solidFill>
                  <a:prstClr val="black"/>
                </a:solidFill>
                <a:latin typeface="Arial" panose="020B0604020202020204" pitchFamily="34" charset="0"/>
              </a:rPr>
              <a:t>أو انقر على قائمة (حجم الخط) من مجموعة (خط) ضمن شريط (الصفحة الرئيسية) واختر الحجم المناسب. </a:t>
            </a:r>
          </a:p>
        </p:txBody>
      </p:sp>
      <p:pic>
        <p:nvPicPr>
          <p:cNvPr id="8" name="صورة 23"/>
          <p:cNvPicPr/>
          <p:nvPr/>
        </p:nvPicPr>
        <p:blipFill>
          <a:blip r:embed="rId2" cstate="print"/>
          <a:srcRect/>
          <a:stretch>
            <a:fillRect/>
          </a:stretch>
        </p:blipFill>
        <p:spPr bwMode="auto">
          <a:xfrm>
            <a:off x="1825625" y="2851482"/>
            <a:ext cx="3746276" cy="1801654"/>
          </a:xfrm>
          <a:prstGeom prst="rect">
            <a:avLst/>
          </a:prstGeom>
          <a:noFill/>
          <a:ln w="9525">
            <a:noFill/>
            <a:miter lim="800000"/>
            <a:headEnd/>
            <a:tailEnd/>
          </a:ln>
        </p:spPr>
      </p:pic>
      <p:sp>
        <p:nvSpPr>
          <p:cNvPr id="9" name="Rectangle 8"/>
          <p:cNvSpPr>
            <a:spLocks noChangeArrowheads="1"/>
          </p:cNvSpPr>
          <p:nvPr/>
        </p:nvSpPr>
        <p:spPr bwMode="auto">
          <a:xfrm>
            <a:off x="5122720" y="3526740"/>
            <a:ext cx="386080" cy="524601"/>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rtl="1" fontAlgn="base">
              <a:spcBef>
                <a:spcPct val="0"/>
              </a:spcBef>
              <a:spcAft>
                <a:spcPct val="0"/>
              </a:spcAft>
            </a:pPr>
            <a:endParaRPr lang="ar-SA">
              <a:solidFill>
                <a:prstClr val="black"/>
              </a:solidFill>
              <a:latin typeface="Tahoma" pitchFamily="34" charset="0"/>
              <a:cs typeface="Arial" pitchFamily="34" charset="0"/>
            </a:endParaRPr>
          </a:p>
        </p:txBody>
      </p:sp>
      <p:sp>
        <p:nvSpPr>
          <p:cNvPr id="10" name="Rectangle 9"/>
          <p:cNvSpPr>
            <a:spLocks noChangeArrowheads="1"/>
          </p:cNvSpPr>
          <p:nvPr/>
        </p:nvSpPr>
        <p:spPr bwMode="auto">
          <a:xfrm>
            <a:off x="3312683" y="3005005"/>
            <a:ext cx="839101" cy="521735"/>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rtl="1" fontAlgn="base">
              <a:spcBef>
                <a:spcPct val="0"/>
              </a:spcBef>
              <a:spcAft>
                <a:spcPct val="0"/>
              </a:spcAft>
            </a:pPr>
            <a:endParaRPr lang="ar-SA" dirty="0">
              <a:solidFill>
                <a:prstClr val="black"/>
              </a:solidFill>
              <a:latin typeface="Tahoma" pitchFamily="34" charset="0"/>
              <a:cs typeface="Arial" pitchFamily="34" charset="0"/>
            </a:endParaRPr>
          </a:p>
        </p:txBody>
      </p:sp>
    </p:spTree>
    <p:extLst>
      <p:ext uri="{BB962C8B-B14F-4D97-AF65-F5344CB8AC3E}">
        <p14:creationId xmlns:p14="http://schemas.microsoft.com/office/powerpoint/2010/main" val="330996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1000"/>
                                        <p:tgtEl>
                                          <p:spTgt spid="9"/>
                                        </p:tgtEl>
                                      </p:cBhvr>
                                    </p:animEffect>
                                  </p:childTnLst>
                                </p:cTn>
                              </p:par>
                            </p:childTnLst>
                          </p:cTn>
                        </p:par>
                        <p:par>
                          <p:cTn id="17" fill="hold">
                            <p:stCondLst>
                              <p:cond delay="1500"/>
                            </p:stCondLst>
                            <p:childTnLst>
                              <p:par>
                                <p:cTn id="18" presetID="5"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25636" name="Rectangle 4"/>
          <p:cNvSpPr>
            <a:spLocks noGrp="1" noChangeArrowheads="1"/>
          </p:cNvSpPr>
          <p:nvPr>
            <p:ph sz="quarter" idx="1"/>
          </p:nvPr>
        </p:nvSpPr>
        <p:spPr>
          <a:noFill/>
          <a:ln/>
        </p:spPr>
        <p:txBody>
          <a:bodyPr/>
          <a:lstStyle/>
          <a:p>
            <a:pPr marL="514350" indent="-514350">
              <a:buFont typeface="+mj-lt"/>
              <a:buAutoNum type="arabicParenR"/>
            </a:pPr>
            <a:r>
              <a:rPr lang="ar-SA" sz="2400" b="1" dirty="0">
                <a:latin typeface="Arial" panose="020B0604020202020204" pitchFamily="34" charset="0"/>
                <a:cs typeface="Arial" panose="020B0604020202020204" pitchFamily="34" charset="0"/>
              </a:rPr>
              <a:t>تشغيل البرنامج و اغلاقة </a:t>
            </a:r>
          </a:p>
          <a:p>
            <a:pPr marL="514350" indent="-514350">
              <a:buFont typeface="+mj-lt"/>
              <a:buAutoNum type="arabicParenR"/>
            </a:pPr>
            <a:r>
              <a:rPr lang="ar-SA" sz="2400" b="1" dirty="0">
                <a:latin typeface="Arial" panose="020B0604020202020204" pitchFamily="34" charset="0"/>
                <a:cs typeface="Arial" panose="020B0604020202020204" pitchFamily="34" charset="0"/>
              </a:rPr>
              <a:t>انشاء مستند جديد والكتابة في صفحة والتنقل </a:t>
            </a:r>
            <a:r>
              <a:rPr lang="ar-SA" sz="2400" b="1" dirty="0">
                <a:latin typeface="Arial" panose="020B0604020202020204" pitchFamily="34" charset="0"/>
                <a:cs typeface="Arial" panose="020B0604020202020204" pitchFamily="34" charset="0"/>
              </a:rPr>
              <a:t>عبرها</a:t>
            </a:r>
            <a:endParaRPr lang="ar-SA" sz="2400" b="1" dirty="0">
              <a:latin typeface="Arial" panose="020B0604020202020204" pitchFamily="34" charset="0"/>
              <a:cs typeface="Arial" panose="020B0604020202020204" pitchFamily="34" charset="0"/>
            </a:endParaRPr>
          </a:p>
          <a:p>
            <a:pPr marL="457200" indent="-457200">
              <a:buFont typeface="+mj-lt"/>
              <a:buAutoNum type="arabicParenR"/>
            </a:pPr>
            <a:r>
              <a:rPr lang="ar-SA" sz="2400" b="1" dirty="0">
                <a:latin typeface="Arial" panose="020B0604020202020204" pitchFamily="34" charset="0"/>
                <a:cs typeface="Arial" panose="020B0604020202020204" pitchFamily="34" charset="0"/>
              </a:rPr>
              <a:t>تحديد </a:t>
            </a:r>
            <a:r>
              <a:rPr lang="ar-SA" sz="2400" b="1" dirty="0">
                <a:latin typeface="Arial" panose="020B0604020202020204" pitchFamily="34" charset="0"/>
                <a:cs typeface="Arial" panose="020B0604020202020204" pitchFamily="34" charset="0"/>
              </a:rPr>
              <a:t>النص والتعديل عليه وحفظ </a:t>
            </a:r>
            <a:r>
              <a:rPr lang="ar-SA" sz="2400" b="1" dirty="0">
                <a:latin typeface="Arial" panose="020B0604020202020204" pitchFamily="34" charset="0"/>
                <a:cs typeface="Arial" panose="020B0604020202020204" pitchFamily="34" charset="0"/>
              </a:rPr>
              <a:t>المستند</a:t>
            </a:r>
            <a:endParaRPr lang="ar-SA" sz="2400" b="1" dirty="0">
              <a:latin typeface="Arial" panose="020B0604020202020204" pitchFamily="34" charset="0"/>
              <a:cs typeface="Arial" panose="020B0604020202020204" pitchFamily="34" charset="0"/>
            </a:endParaRPr>
          </a:p>
          <a:p>
            <a:pPr marL="457200" indent="-457200">
              <a:buFont typeface="+mj-lt"/>
              <a:buAutoNum type="arabicParenR"/>
            </a:pPr>
            <a:r>
              <a:rPr lang="ar-SA" sz="2400" b="1" dirty="0">
                <a:latin typeface="Arial" panose="020B0604020202020204" pitchFamily="34" charset="0"/>
                <a:cs typeface="Arial" panose="020B0604020202020204" pitchFamily="34" charset="0"/>
              </a:rPr>
              <a:t> </a:t>
            </a:r>
            <a:r>
              <a:rPr lang="ar-SA" sz="2400" b="1" dirty="0">
                <a:latin typeface="Arial" panose="020B0604020202020204" pitchFamily="34" charset="0"/>
                <a:cs typeface="Arial" panose="020B0604020202020204" pitchFamily="34" charset="0"/>
              </a:rPr>
              <a:t>تنسيق </a:t>
            </a:r>
            <a:r>
              <a:rPr lang="ar-SA" sz="2400" b="1" dirty="0">
                <a:latin typeface="Arial" panose="020B0604020202020204" pitchFamily="34" charset="0"/>
                <a:cs typeface="Arial" panose="020B0604020202020204" pitchFamily="34" charset="0"/>
              </a:rPr>
              <a:t>النص</a:t>
            </a:r>
            <a:endParaRPr lang="ar-SA" sz="2800" b="1" dirty="0">
              <a:latin typeface="Arial" panose="020B0604020202020204" pitchFamily="34" charset="0"/>
              <a:cs typeface="Arial" panose="020B0604020202020204" pitchFamily="34" charset="0"/>
            </a:endParaRPr>
          </a:p>
          <a:p>
            <a:pPr marL="457200" indent="-457200">
              <a:buFont typeface="+mj-lt"/>
              <a:buAutoNum type="arabicParenR"/>
            </a:pPr>
            <a:r>
              <a:rPr lang="ar-SA" sz="2400" b="1" dirty="0">
                <a:latin typeface="Arial" panose="020B0604020202020204" pitchFamily="34" charset="0"/>
                <a:cs typeface="Arial" panose="020B0604020202020204" pitchFamily="34" charset="0"/>
              </a:rPr>
              <a:t>العمل </a:t>
            </a:r>
            <a:r>
              <a:rPr lang="ar-SA" sz="2400" b="1" dirty="0">
                <a:latin typeface="Arial" panose="020B0604020202020204" pitchFamily="34" charset="0"/>
                <a:cs typeface="Arial" panose="020B0604020202020204" pitchFamily="34" charset="0"/>
              </a:rPr>
              <a:t>على </a:t>
            </a:r>
            <a:r>
              <a:rPr lang="ar-SA" sz="2400" b="1" dirty="0">
                <a:latin typeface="Arial" panose="020B0604020202020204" pitchFamily="34" charset="0"/>
                <a:cs typeface="Arial" panose="020B0604020202020204" pitchFamily="34" charset="0"/>
              </a:rPr>
              <a:t>النص</a:t>
            </a:r>
            <a:endParaRPr lang="ar-SA" sz="2400" b="1" dirty="0">
              <a:latin typeface="Arial" panose="020B0604020202020204" pitchFamily="34" charset="0"/>
              <a:cs typeface="Arial" panose="020B0604020202020204" pitchFamily="34" charset="0"/>
            </a:endParaRPr>
          </a:p>
          <a:p>
            <a:pPr marL="457200" indent="-457200">
              <a:buFont typeface="+mj-lt"/>
              <a:buAutoNum type="arabicParenR"/>
            </a:pPr>
            <a:r>
              <a:rPr lang="ar-SA" sz="2400" b="1" dirty="0">
                <a:latin typeface="Arial" panose="020B0604020202020204" pitchFamily="34" charset="0"/>
                <a:cs typeface="Arial" panose="020B0604020202020204" pitchFamily="34" charset="0"/>
              </a:rPr>
              <a:t>أنواع </a:t>
            </a:r>
            <a:r>
              <a:rPr lang="ar-SA" sz="2400" b="1" dirty="0">
                <a:latin typeface="Arial" panose="020B0604020202020204" pitchFamily="34" charset="0"/>
                <a:cs typeface="Arial" panose="020B0604020202020204" pitchFamily="34" charset="0"/>
              </a:rPr>
              <a:t>العرض والتحكم بشريط ادوات </a:t>
            </a:r>
            <a:r>
              <a:rPr lang="ar-SA" sz="2400" b="1" dirty="0">
                <a:latin typeface="Arial" panose="020B0604020202020204" pitchFamily="34" charset="0"/>
                <a:cs typeface="Arial" panose="020B0604020202020204" pitchFamily="34" charset="0"/>
              </a:rPr>
              <a:t>البرنامج</a:t>
            </a:r>
          </a:p>
        </p:txBody>
      </p:sp>
      <p:sp>
        <p:nvSpPr>
          <p:cNvPr id="5" name="مربع نص 3"/>
          <p:cNvSpPr txBox="1"/>
          <p:nvPr/>
        </p:nvSpPr>
        <p:spPr>
          <a:xfrm>
            <a:off x="2927350" y="220664"/>
            <a:ext cx="6337300" cy="1108075"/>
          </a:xfrm>
          <a:prstGeom prst="rect">
            <a:avLst/>
          </a:prstGeom>
          <a:noFill/>
        </p:spPr>
        <p:txBody>
          <a:bodyPr rtlCol="1">
            <a:spAutoFit/>
          </a:bodyPr>
          <a:lstStyle/>
          <a:p>
            <a:pPr algn="ctr" rtl="1">
              <a:spcBef>
                <a:spcPct val="20000"/>
              </a:spcBef>
              <a:buClr>
                <a:srgbClr val="D16349"/>
              </a:buClr>
              <a:buSzPct val="85000"/>
              <a:defRPr/>
            </a:pPr>
            <a:r>
              <a:rPr lang="ar-SA" sz="6600" dirty="0">
                <a:solidFill>
                  <a:srgbClr val="D16349">
                    <a:lumMod val="50000"/>
                  </a:srgbClr>
                </a:solidFill>
                <a:effectLst>
                  <a:outerShdw blurRad="38100" dist="38100" dir="2700000" algn="tl">
                    <a:srgbClr val="000000">
                      <a:alpha val="43137"/>
                    </a:srgbClr>
                  </a:outerShdw>
                </a:effectLst>
                <a:cs typeface="PT Bold Heading" pitchFamily="2" charset="-78"/>
              </a:rPr>
              <a:t>أهداف المحاضرة </a:t>
            </a:r>
          </a:p>
        </p:txBody>
      </p:sp>
    </p:spTree>
    <p:extLst>
      <p:ext uri="{BB962C8B-B14F-4D97-AF65-F5344CB8AC3E}">
        <p14:creationId xmlns:p14="http://schemas.microsoft.com/office/powerpoint/2010/main" val="559774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algn="ct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تنسيق النص </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75392" y="851857"/>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8" name="مستطيل 6"/>
          <p:cNvSpPr>
            <a:spLocks noChangeArrowheads="1"/>
          </p:cNvSpPr>
          <p:nvPr/>
        </p:nvSpPr>
        <p:spPr bwMode="auto">
          <a:xfrm>
            <a:off x="5735960" y="1347416"/>
            <a:ext cx="466271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600" b="1" dirty="0">
                <a:solidFill>
                  <a:prstClr val="black"/>
                </a:solidFill>
              </a:rPr>
              <a:t>4</a:t>
            </a:r>
            <a:r>
              <a:rPr lang="ar-YE" altLang="en-US" sz="1800" b="1" dirty="0">
                <a:solidFill>
                  <a:srgbClr val="646B86">
                    <a:lumMod val="50000"/>
                  </a:srgbClr>
                </a:solidFill>
                <a:latin typeface="Arial" panose="020B0604020202020204" pitchFamily="34" charset="0"/>
              </a:rPr>
              <a:t>.لتصغير حجم الخط : </a:t>
            </a:r>
            <a:r>
              <a:rPr lang="ar-YE" altLang="en-US" sz="1800" b="1" dirty="0">
                <a:solidFill>
                  <a:prstClr val="black"/>
                </a:solidFill>
                <a:latin typeface="Arial" panose="020B0604020202020204" pitchFamily="34" charset="0"/>
              </a:rPr>
              <a:t>اضغط على مفتاحي</a:t>
            </a:r>
            <a:r>
              <a:rPr lang="en-US" altLang="en-US" sz="1800" b="1" dirty="0">
                <a:solidFill>
                  <a:prstClr val="black"/>
                </a:solidFill>
                <a:latin typeface="Arial" panose="020B0604020202020204" pitchFamily="34" charset="0"/>
              </a:rPr>
              <a:t> (Ctrl+[)</a:t>
            </a:r>
            <a:r>
              <a:rPr lang="ar-YE" altLang="en-US" sz="1800" b="1" dirty="0">
                <a:solidFill>
                  <a:prstClr val="black"/>
                </a:solidFill>
                <a:latin typeface="Arial" panose="020B0604020202020204" pitchFamily="34" charset="0"/>
              </a:rPr>
              <a:t>معاً, ليتم تصغير الخط مباشرة</a:t>
            </a:r>
            <a:r>
              <a:rPr lang="en-US" altLang="en-US" sz="1800" b="1" dirty="0">
                <a:solidFill>
                  <a:prstClr val="black"/>
                </a:solidFill>
                <a:latin typeface="Arial" panose="020B0604020202020204" pitchFamily="34" charset="0"/>
              </a:rPr>
              <a:t> </a:t>
            </a:r>
            <a:r>
              <a:rPr lang="ar-YE" altLang="en-US" sz="1800" b="1" dirty="0">
                <a:solidFill>
                  <a:prstClr val="black"/>
                </a:solidFill>
                <a:latin typeface="Arial" panose="020B0604020202020204" pitchFamily="34" charset="0"/>
              </a:rPr>
              <a:t>أو انقر على قائمة (حجم الخط) من مجموعة (خط) ضمن شريط (الصفحة الرئيسية) واختر الحجم المناسب. </a:t>
            </a:r>
          </a:p>
        </p:txBody>
      </p:sp>
      <p:sp>
        <p:nvSpPr>
          <p:cNvPr id="9" name="مستطيل 7"/>
          <p:cNvSpPr>
            <a:spLocks noChangeArrowheads="1"/>
          </p:cNvSpPr>
          <p:nvPr/>
        </p:nvSpPr>
        <p:spPr bwMode="auto">
          <a:xfrm>
            <a:off x="5735960" y="2937172"/>
            <a:ext cx="466271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 typeface="Arial" panose="020B0604020202020204" pitchFamily="34" charset="0"/>
              <a:buNone/>
            </a:pPr>
            <a:r>
              <a:rPr lang="ar-SA" altLang="en-US" sz="1600" b="1" dirty="0">
                <a:solidFill>
                  <a:prstClr val="black"/>
                </a:solidFill>
              </a:rPr>
              <a:t>5.</a:t>
            </a:r>
            <a:r>
              <a:rPr lang="ar-YE" altLang="en-US" sz="1800" b="1" dirty="0">
                <a:solidFill>
                  <a:srgbClr val="646B86">
                    <a:lumMod val="50000"/>
                  </a:srgbClr>
                </a:solidFill>
                <a:latin typeface="Arial" panose="020B0604020202020204" pitchFamily="34" charset="0"/>
              </a:rPr>
              <a:t>لعرض النص بشكل (مائل): </a:t>
            </a:r>
            <a:r>
              <a:rPr lang="ar-YE" altLang="en-US" sz="1800" b="1" dirty="0">
                <a:solidFill>
                  <a:prstClr val="black"/>
                </a:solidFill>
                <a:latin typeface="Arial" panose="020B0604020202020204" pitchFamily="34" charset="0"/>
              </a:rPr>
              <a:t>اضغط على مفتاحي </a:t>
            </a:r>
            <a:r>
              <a:rPr lang="en-US" altLang="en-US" sz="1800" b="1" dirty="0">
                <a:solidFill>
                  <a:prstClr val="black"/>
                </a:solidFill>
                <a:latin typeface="Arial" panose="020B0604020202020204" pitchFamily="34" charset="0"/>
              </a:rPr>
              <a:t>(</a:t>
            </a:r>
            <a:r>
              <a:rPr lang="en-US" altLang="en-US" sz="1800" b="1" dirty="0" err="1">
                <a:solidFill>
                  <a:prstClr val="black"/>
                </a:solidFill>
                <a:latin typeface="Arial" panose="020B0604020202020204" pitchFamily="34" charset="0"/>
              </a:rPr>
              <a:t>Ctrl+I</a:t>
            </a:r>
            <a:r>
              <a:rPr lang="en-US" altLang="en-US" sz="1800" b="1" dirty="0">
                <a:solidFill>
                  <a:prstClr val="black"/>
                </a:solidFill>
                <a:latin typeface="Arial" panose="020B0604020202020204" pitchFamily="34" charset="0"/>
              </a:rPr>
              <a:t>)</a:t>
            </a:r>
            <a:r>
              <a:rPr lang="ar-YE" altLang="en-US" sz="1800" b="1" dirty="0">
                <a:solidFill>
                  <a:prstClr val="black"/>
                </a:solidFill>
                <a:latin typeface="Arial" panose="020B0604020202020204" pitchFamily="34" charset="0"/>
              </a:rPr>
              <a:t>معاً, ليتم تغيير التنسيق مباشرة</a:t>
            </a:r>
            <a:r>
              <a:rPr lang="en-US" altLang="en-US" sz="1800" b="1" dirty="0">
                <a:solidFill>
                  <a:prstClr val="black"/>
                </a:solidFill>
                <a:latin typeface="Arial" panose="020B0604020202020204" pitchFamily="34" charset="0"/>
              </a:rPr>
              <a:t> </a:t>
            </a:r>
            <a:r>
              <a:rPr lang="ar-YE" altLang="en-US" sz="1800" b="1" dirty="0">
                <a:solidFill>
                  <a:prstClr val="black"/>
                </a:solidFill>
                <a:latin typeface="Arial" panose="020B0604020202020204" pitchFamily="34" charset="0"/>
              </a:rPr>
              <a:t>أو انقر على زر (مائل) من مجموعة (خط) ضمن شريط (الصفحة الرئيسية).</a:t>
            </a:r>
          </a:p>
        </p:txBody>
      </p:sp>
      <p:sp>
        <p:nvSpPr>
          <p:cNvPr id="10" name="مستطيل 10"/>
          <p:cNvSpPr>
            <a:spLocks noChangeArrowheads="1"/>
          </p:cNvSpPr>
          <p:nvPr/>
        </p:nvSpPr>
        <p:spPr bwMode="auto">
          <a:xfrm>
            <a:off x="5735960" y="4517210"/>
            <a:ext cx="466271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 typeface="Arial" panose="020B0604020202020204" pitchFamily="34" charset="0"/>
              <a:buNone/>
            </a:pPr>
            <a:r>
              <a:rPr lang="ar-SA" altLang="en-US" sz="1600" b="1" dirty="0">
                <a:solidFill>
                  <a:prstClr val="black"/>
                </a:solidFill>
              </a:rPr>
              <a:t>6.</a:t>
            </a:r>
            <a:r>
              <a:rPr lang="ar-YE" altLang="en-US" sz="1800" b="1" dirty="0">
                <a:solidFill>
                  <a:srgbClr val="646B86">
                    <a:lumMod val="50000"/>
                  </a:srgbClr>
                </a:solidFill>
                <a:latin typeface="Arial" panose="020B0604020202020204" pitchFamily="34" charset="0"/>
              </a:rPr>
              <a:t>لعرض النص بشكل (مسطر): </a:t>
            </a:r>
            <a:r>
              <a:rPr lang="ar-YE" altLang="en-US" sz="1800" b="1" dirty="0">
                <a:solidFill>
                  <a:prstClr val="black"/>
                </a:solidFill>
                <a:latin typeface="Arial" panose="020B0604020202020204" pitchFamily="34" charset="0"/>
              </a:rPr>
              <a:t>اضغط على مفتاحي </a:t>
            </a:r>
            <a:r>
              <a:rPr lang="en-US" altLang="en-US" sz="1800" b="1" dirty="0">
                <a:solidFill>
                  <a:prstClr val="black"/>
                </a:solidFill>
                <a:latin typeface="Arial" panose="020B0604020202020204" pitchFamily="34" charset="0"/>
              </a:rPr>
              <a:t>(</a:t>
            </a:r>
            <a:r>
              <a:rPr lang="en-US" altLang="en-US" sz="1800" b="1" dirty="0" err="1">
                <a:solidFill>
                  <a:prstClr val="black"/>
                </a:solidFill>
                <a:latin typeface="Arial" panose="020B0604020202020204" pitchFamily="34" charset="0"/>
              </a:rPr>
              <a:t>Ctrl+U</a:t>
            </a:r>
            <a:r>
              <a:rPr lang="en-US" altLang="en-US" sz="1800" b="1" dirty="0">
                <a:solidFill>
                  <a:prstClr val="black"/>
                </a:solidFill>
                <a:latin typeface="Arial" panose="020B0604020202020204" pitchFamily="34" charset="0"/>
              </a:rPr>
              <a:t>) </a:t>
            </a:r>
            <a:r>
              <a:rPr lang="ar-YE" altLang="en-US" sz="1800" b="1" dirty="0">
                <a:solidFill>
                  <a:prstClr val="black"/>
                </a:solidFill>
                <a:latin typeface="Arial" panose="020B0604020202020204" pitchFamily="34" charset="0"/>
              </a:rPr>
              <a:t>معاً, ليتم تغيير التنسيق مباشرة أوانقر على زر (تسطير) من مجموعة (خط) ضمن شريط (الصفحة الرئيسية).</a:t>
            </a:r>
          </a:p>
        </p:txBody>
      </p:sp>
      <p:pic>
        <p:nvPicPr>
          <p:cNvPr id="11" name="صورة 23"/>
          <p:cNvPicPr/>
          <p:nvPr/>
        </p:nvPicPr>
        <p:blipFill>
          <a:blip r:embed="rId2" cstate="print"/>
          <a:srcRect/>
          <a:stretch>
            <a:fillRect/>
          </a:stretch>
        </p:blipFill>
        <p:spPr bwMode="auto">
          <a:xfrm>
            <a:off x="1785377" y="3081234"/>
            <a:ext cx="3746276" cy="1801654"/>
          </a:xfrm>
          <a:prstGeom prst="rect">
            <a:avLst/>
          </a:prstGeom>
          <a:noFill/>
          <a:ln w="9525">
            <a:noFill/>
            <a:miter lim="800000"/>
            <a:headEnd/>
            <a:tailEnd/>
          </a:ln>
        </p:spPr>
      </p:pic>
      <p:sp>
        <p:nvSpPr>
          <p:cNvPr id="12" name="Rectangle 11"/>
          <p:cNvSpPr>
            <a:spLocks noChangeArrowheads="1"/>
          </p:cNvSpPr>
          <p:nvPr/>
        </p:nvSpPr>
        <p:spPr bwMode="auto">
          <a:xfrm>
            <a:off x="4511825" y="3751400"/>
            <a:ext cx="366983" cy="524601"/>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rtl="1" fontAlgn="base">
              <a:spcBef>
                <a:spcPct val="0"/>
              </a:spcBef>
              <a:spcAft>
                <a:spcPct val="0"/>
              </a:spcAft>
            </a:pPr>
            <a:endParaRPr lang="ar-SA">
              <a:solidFill>
                <a:prstClr val="black"/>
              </a:solidFill>
              <a:latin typeface="Tahoma" pitchFamily="34" charset="0"/>
              <a:cs typeface="Arial" pitchFamily="34" charset="0"/>
            </a:endParaRPr>
          </a:p>
        </p:txBody>
      </p:sp>
      <p:sp>
        <p:nvSpPr>
          <p:cNvPr id="13" name="Rectangle 12"/>
          <p:cNvSpPr>
            <a:spLocks noChangeArrowheads="1"/>
          </p:cNvSpPr>
          <p:nvPr/>
        </p:nvSpPr>
        <p:spPr bwMode="auto">
          <a:xfrm>
            <a:off x="2927649" y="3291326"/>
            <a:ext cx="360040" cy="425707"/>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rtl="1" fontAlgn="base">
              <a:spcBef>
                <a:spcPct val="0"/>
              </a:spcBef>
              <a:spcAft>
                <a:spcPct val="0"/>
              </a:spcAft>
            </a:pPr>
            <a:endParaRPr lang="ar-SA" dirty="0">
              <a:solidFill>
                <a:prstClr val="black"/>
              </a:solidFill>
              <a:latin typeface="Tahoma" pitchFamily="34" charset="0"/>
              <a:cs typeface="Arial" pitchFamily="34" charset="0"/>
            </a:endParaRPr>
          </a:p>
        </p:txBody>
      </p:sp>
      <p:sp>
        <p:nvSpPr>
          <p:cNvPr id="14" name="Rectangle 13"/>
          <p:cNvSpPr>
            <a:spLocks noChangeArrowheads="1"/>
          </p:cNvSpPr>
          <p:nvPr/>
        </p:nvSpPr>
        <p:spPr bwMode="auto">
          <a:xfrm>
            <a:off x="4897904" y="3751400"/>
            <a:ext cx="284453" cy="524601"/>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rtl="1" fontAlgn="base">
              <a:spcBef>
                <a:spcPct val="0"/>
              </a:spcBef>
              <a:spcAft>
                <a:spcPct val="0"/>
              </a:spcAft>
            </a:pPr>
            <a:endParaRPr lang="ar-SA">
              <a:solidFill>
                <a:prstClr val="black"/>
              </a:solidFill>
              <a:latin typeface="Tahoma" pitchFamily="34" charset="0"/>
              <a:cs typeface="Arial" pitchFamily="34" charset="0"/>
            </a:endParaRPr>
          </a:p>
        </p:txBody>
      </p:sp>
    </p:spTree>
    <p:extLst>
      <p:ext uri="{BB962C8B-B14F-4D97-AF65-F5344CB8AC3E}">
        <p14:creationId xmlns:p14="http://schemas.microsoft.com/office/powerpoint/2010/main" val="135028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5"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1000"/>
                                        <p:tgtEl>
                                          <p:spTgt spid="12"/>
                                        </p:tgtEl>
                                      </p:cBhvr>
                                    </p:animEffect>
                                  </p:childTnLst>
                                </p:cTn>
                              </p:par>
                            </p:childTnLst>
                          </p:cTn>
                        </p:par>
                        <p:par>
                          <p:cTn id="23" fill="hold">
                            <p:stCondLst>
                              <p:cond delay="1500"/>
                            </p:stCondLst>
                            <p:childTnLst>
                              <p:par>
                                <p:cTn id="24" presetID="5" presetClass="entr" presetSubtype="1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heckerboard(across)">
                                      <p:cBhvr>
                                        <p:cTn id="26" dur="1000"/>
                                        <p:tgtEl>
                                          <p:spTgt spid="13"/>
                                        </p:tgtEl>
                                      </p:cBhvr>
                                    </p:animEffect>
                                  </p:childTnLst>
                                </p:cTn>
                              </p:par>
                            </p:childTnLst>
                          </p:cTn>
                        </p:par>
                        <p:par>
                          <p:cTn id="27" fill="hold">
                            <p:stCondLst>
                              <p:cond delay="2500"/>
                            </p:stCondLst>
                            <p:childTnLst>
                              <p:par>
                                <p:cTn id="28" presetID="5" presetClass="entr" presetSubtype="1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heckerboard(across)">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algn="ct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تنسيق النص </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75392" y="851857"/>
            <a:ext cx="8842375" cy="5400675"/>
          </a:xfrm>
          <a:noFill/>
          <a:ln/>
        </p:spPr>
        <p:txBody>
          <a:bodyPr>
            <a:normAutofit fontScale="92500" lnSpcReduction="10000"/>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150000"/>
              </a:lnSpc>
              <a:buNone/>
            </a:pPr>
            <a:r>
              <a:rPr lang="ar-YE" altLang="en-US" sz="2000" b="1" dirty="0">
                <a:latin typeface="Arial" panose="020B0604020202020204" pitchFamily="34" charset="0"/>
              </a:rPr>
              <a:t>(</a:t>
            </a:r>
            <a:r>
              <a:rPr lang="ar-YE" altLang="en-US" sz="1800" b="1" dirty="0">
                <a:latin typeface="Arial" panose="020B0604020202020204" pitchFamily="34" charset="0"/>
                <a:cs typeface="Arial" panose="020B0604020202020204" pitchFamily="34" charset="0"/>
              </a:rPr>
              <a:t>مع ملاحظة أن النص سيتغير مع كل وقوف على أي نوع من الألوان لغرض التجربة ولا يتم التثبيت إلا في حالة النقر على اللون المطلوب). </a:t>
            </a:r>
          </a:p>
          <a:p>
            <a:pPr marL="0" indent="0">
              <a:lnSpc>
                <a:spcPct val="80000"/>
              </a:lnSpc>
              <a:buNone/>
            </a:pPr>
            <a:endParaRPr lang="en-GB" sz="2000" b="1" dirty="0">
              <a:latin typeface="Arial" panose="020B0604020202020204" pitchFamily="34" charset="0"/>
              <a:cs typeface="Arial" panose="020B0604020202020204" pitchFamily="34" charset="0"/>
            </a:endParaRPr>
          </a:p>
        </p:txBody>
      </p:sp>
      <p:pic>
        <p:nvPicPr>
          <p:cNvPr id="11" name="صورة 23"/>
          <p:cNvPicPr/>
          <p:nvPr/>
        </p:nvPicPr>
        <p:blipFill>
          <a:blip r:embed="rId2" cstate="print"/>
          <a:srcRect/>
          <a:stretch>
            <a:fillRect/>
          </a:stretch>
        </p:blipFill>
        <p:spPr bwMode="auto">
          <a:xfrm>
            <a:off x="1785377" y="3081234"/>
            <a:ext cx="3746276" cy="1801654"/>
          </a:xfrm>
          <a:prstGeom prst="rect">
            <a:avLst/>
          </a:prstGeom>
          <a:noFill/>
          <a:ln w="9525">
            <a:noFill/>
            <a:miter lim="800000"/>
            <a:headEnd/>
            <a:tailEnd/>
          </a:ln>
        </p:spPr>
      </p:pic>
      <p:sp>
        <p:nvSpPr>
          <p:cNvPr id="12" name="Rectangle 11"/>
          <p:cNvSpPr>
            <a:spLocks noChangeArrowheads="1"/>
          </p:cNvSpPr>
          <p:nvPr/>
        </p:nvSpPr>
        <p:spPr bwMode="auto">
          <a:xfrm>
            <a:off x="2063553" y="3774454"/>
            <a:ext cx="366983" cy="524601"/>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rtl="1" fontAlgn="base">
              <a:spcBef>
                <a:spcPct val="0"/>
              </a:spcBef>
              <a:spcAft>
                <a:spcPct val="0"/>
              </a:spcAft>
            </a:pPr>
            <a:endParaRPr lang="ar-SA">
              <a:solidFill>
                <a:prstClr val="black"/>
              </a:solidFill>
              <a:latin typeface="Tahoma" pitchFamily="34" charset="0"/>
              <a:cs typeface="Arial" pitchFamily="34" charset="0"/>
            </a:endParaRPr>
          </a:p>
        </p:txBody>
      </p:sp>
      <p:sp>
        <p:nvSpPr>
          <p:cNvPr id="13" name="Rectangle 12"/>
          <p:cNvSpPr>
            <a:spLocks noChangeArrowheads="1"/>
          </p:cNvSpPr>
          <p:nvPr/>
        </p:nvSpPr>
        <p:spPr bwMode="auto">
          <a:xfrm>
            <a:off x="4069832" y="3256011"/>
            <a:ext cx="1461821" cy="495388"/>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rtl="1" fontAlgn="base">
              <a:spcBef>
                <a:spcPct val="0"/>
              </a:spcBef>
              <a:spcAft>
                <a:spcPct val="0"/>
              </a:spcAft>
            </a:pPr>
            <a:endParaRPr lang="ar-SA" dirty="0">
              <a:solidFill>
                <a:prstClr val="black"/>
              </a:solidFill>
              <a:latin typeface="Tahoma" pitchFamily="34" charset="0"/>
              <a:cs typeface="Arial" pitchFamily="34" charset="0"/>
            </a:endParaRPr>
          </a:p>
        </p:txBody>
      </p:sp>
      <p:sp>
        <p:nvSpPr>
          <p:cNvPr id="15" name="مستطيل 8"/>
          <p:cNvSpPr>
            <a:spLocks noChangeArrowheads="1"/>
          </p:cNvSpPr>
          <p:nvPr/>
        </p:nvSpPr>
        <p:spPr bwMode="auto">
          <a:xfrm>
            <a:off x="5864862" y="1321539"/>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indent="-342900" fontAlgn="base">
              <a:lnSpc>
                <a:spcPct val="150000"/>
              </a:lnSpc>
              <a:spcBef>
                <a:spcPct val="0"/>
              </a:spcBef>
              <a:spcAft>
                <a:spcPct val="0"/>
              </a:spcAft>
              <a:buClr>
                <a:prstClr val="black"/>
              </a:buClr>
              <a:buFont typeface="+mj-lt"/>
              <a:buAutoNum type="arabicPeriod" startAt="7"/>
            </a:pPr>
            <a:r>
              <a:rPr lang="ar-YE" altLang="en-US" sz="1800" b="1" dirty="0">
                <a:solidFill>
                  <a:srgbClr val="646B86">
                    <a:lumMod val="50000"/>
                  </a:srgbClr>
                </a:solidFill>
                <a:latin typeface="Arial" panose="020B0604020202020204" pitchFamily="34" charset="0"/>
              </a:rPr>
              <a:t>لتغيير نوع الخط : </a:t>
            </a:r>
            <a:endParaRPr lang="ar-SA" altLang="en-US" sz="1800" b="1" dirty="0">
              <a:solidFill>
                <a:srgbClr val="646B86">
                  <a:lumMod val="50000"/>
                </a:srgbClr>
              </a:solidFill>
              <a:latin typeface="Arial" panose="020B0604020202020204" pitchFamily="34" charset="0"/>
            </a:endParaRPr>
          </a:p>
          <a:p>
            <a:pPr fontAlgn="base">
              <a:lnSpc>
                <a:spcPct val="150000"/>
              </a:lnSpc>
              <a:spcBef>
                <a:spcPct val="0"/>
              </a:spcBef>
              <a:spcAft>
                <a:spcPct val="0"/>
              </a:spcAft>
              <a:buClr>
                <a:srgbClr val="00B0F0"/>
              </a:buClr>
              <a:buFontTx/>
              <a:buNone/>
            </a:pPr>
            <a:r>
              <a:rPr lang="ar-YE" altLang="en-US" sz="1800" b="1" dirty="0">
                <a:solidFill>
                  <a:prstClr val="black"/>
                </a:solidFill>
                <a:latin typeface="Arial" panose="020B0604020202020204" pitchFamily="34" charset="0"/>
              </a:rPr>
              <a:t>-انقر على قائمة (تغيير الخط) من مجموعة (خط) ضمن شريط (الصفحة الرئيسية), لتظهر قائمة الخطوط المتوفرة.</a:t>
            </a: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-اختر الخط المناسب</a:t>
            </a:r>
            <a:endParaRPr lang="ar-SA" altLang="en-US" sz="1800" b="1" dirty="0">
              <a:solidFill>
                <a:prstClr val="black"/>
              </a:solidFill>
              <a:latin typeface="Arial" panose="020B0604020202020204" pitchFamily="34" charset="0"/>
            </a:endParaRPr>
          </a:p>
        </p:txBody>
      </p:sp>
      <p:sp>
        <p:nvSpPr>
          <p:cNvPr id="16" name="مستطيل 10"/>
          <p:cNvSpPr>
            <a:spLocks noChangeArrowheads="1"/>
          </p:cNvSpPr>
          <p:nvPr/>
        </p:nvSpPr>
        <p:spPr bwMode="auto">
          <a:xfrm>
            <a:off x="5883833" y="3421891"/>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indent="-342900" fontAlgn="base">
              <a:lnSpc>
                <a:spcPct val="150000"/>
              </a:lnSpc>
              <a:spcBef>
                <a:spcPct val="0"/>
              </a:spcBef>
              <a:spcAft>
                <a:spcPct val="0"/>
              </a:spcAft>
              <a:buFont typeface="+mj-lt"/>
              <a:buAutoNum type="arabicPeriod" startAt="8"/>
            </a:pPr>
            <a:r>
              <a:rPr lang="ar-SA" altLang="en-US" sz="1800" b="1" dirty="0">
                <a:solidFill>
                  <a:srgbClr val="646B86">
                    <a:lumMod val="50000"/>
                  </a:srgbClr>
                </a:solidFill>
                <a:latin typeface="Arial" panose="020B0604020202020204" pitchFamily="34" charset="0"/>
              </a:rPr>
              <a:t>ل</a:t>
            </a:r>
            <a:r>
              <a:rPr lang="ar-YE" altLang="en-US" sz="1800" b="1" dirty="0">
                <a:solidFill>
                  <a:srgbClr val="646B86">
                    <a:lumMod val="50000"/>
                  </a:srgbClr>
                </a:solidFill>
                <a:latin typeface="Arial" panose="020B0604020202020204" pitchFamily="34" charset="0"/>
              </a:rPr>
              <a:t>تغيير لون الخط :</a:t>
            </a: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-انقر على زر (لون الخط) من مجموعة (خط) ضمن شريط (الصفحة الرئيسية), لتظهر الألوان المتوفرة.</a:t>
            </a:r>
          </a:p>
          <a:p>
            <a:pPr fontAlgn="base">
              <a:lnSpc>
                <a:spcPct val="150000"/>
              </a:lnSpc>
              <a:spcBef>
                <a:spcPct val="0"/>
              </a:spcBef>
              <a:spcAft>
                <a:spcPct val="0"/>
              </a:spcAft>
              <a:buFontTx/>
              <a:buNone/>
            </a:pPr>
            <a:r>
              <a:rPr lang="ar-SA" altLang="en-US" sz="1800" b="1" dirty="0">
                <a:solidFill>
                  <a:prstClr val="black"/>
                </a:solidFill>
                <a:latin typeface="Arial" panose="020B0604020202020204" pitchFamily="34" charset="0"/>
              </a:rPr>
              <a:t>-</a:t>
            </a:r>
            <a:r>
              <a:rPr lang="ar-YE" altLang="en-US" sz="1800" b="1" dirty="0">
                <a:solidFill>
                  <a:prstClr val="black"/>
                </a:solidFill>
                <a:latin typeface="Arial" panose="020B0604020202020204" pitchFamily="34" charset="0"/>
              </a:rPr>
              <a:t>اختر اللون المناسب</a:t>
            </a:r>
            <a:endParaRPr lang="ar-SA" altLang="en-US" sz="1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8913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heckerboard(across)">
                                      <p:cBhvr>
                                        <p:cTn id="11" dur="1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amond(in)">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algn="ct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تنسيق النص </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75392" y="851857"/>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pic>
        <p:nvPicPr>
          <p:cNvPr id="11" name="صورة 23"/>
          <p:cNvPicPr/>
          <p:nvPr/>
        </p:nvPicPr>
        <p:blipFill>
          <a:blip r:embed="rId2" cstate="print"/>
          <a:srcRect/>
          <a:stretch>
            <a:fillRect/>
          </a:stretch>
        </p:blipFill>
        <p:spPr bwMode="auto">
          <a:xfrm>
            <a:off x="4069913" y="3271480"/>
            <a:ext cx="3746276" cy="1801654"/>
          </a:xfrm>
          <a:prstGeom prst="rect">
            <a:avLst/>
          </a:prstGeom>
          <a:noFill/>
          <a:ln w="9525">
            <a:noFill/>
            <a:miter lim="800000"/>
            <a:headEnd/>
            <a:tailEnd/>
          </a:ln>
        </p:spPr>
      </p:pic>
      <p:sp>
        <p:nvSpPr>
          <p:cNvPr id="12" name="Rectangle 11"/>
          <p:cNvSpPr>
            <a:spLocks noChangeArrowheads="1"/>
          </p:cNvSpPr>
          <p:nvPr/>
        </p:nvSpPr>
        <p:spPr bwMode="auto">
          <a:xfrm>
            <a:off x="4852145" y="3910007"/>
            <a:ext cx="366983" cy="524601"/>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rtl="1" fontAlgn="base">
              <a:spcBef>
                <a:spcPct val="0"/>
              </a:spcBef>
              <a:spcAft>
                <a:spcPct val="0"/>
              </a:spcAft>
            </a:pPr>
            <a:endParaRPr lang="ar-SA">
              <a:solidFill>
                <a:prstClr val="black"/>
              </a:solidFill>
              <a:latin typeface="Tahoma" pitchFamily="34" charset="0"/>
              <a:cs typeface="Arial" pitchFamily="34" charset="0"/>
            </a:endParaRPr>
          </a:p>
        </p:txBody>
      </p:sp>
      <p:sp>
        <p:nvSpPr>
          <p:cNvPr id="15" name="مستطيل 8"/>
          <p:cNvSpPr>
            <a:spLocks noChangeArrowheads="1"/>
          </p:cNvSpPr>
          <p:nvPr/>
        </p:nvSpPr>
        <p:spPr bwMode="auto">
          <a:xfrm>
            <a:off x="5159896" y="1321540"/>
            <a:ext cx="5276966"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indent="-342900" fontAlgn="base">
              <a:lnSpc>
                <a:spcPct val="150000"/>
              </a:lnSpc>
              <a:spcBef>
                <a:spcPct val="0"/>
              </a:spcBef>
              <a:spcAft>
                <a:spcPct val="0"/>
              </a:spcAft>
              <a:buClr>
                <a:prstClr val="black"/>
              </a:buClr>
              <a:buFont typeface="+mj-lt"/>
              <a:buAutoNum type="arabicPeriod" startAt="7"/>
            </a:pPr>
            <a:r>
              <a:rPr lang="ar-YE" altLang="en-US" sz="1800" b="1" dirty="0">
                <a:solidFill>
                  <a:srgbClr val="646B86">
                    <a:lumMod val="50000"/>
                  </a:srgbClr>
                </a:solidFill>
                <a:latin typeface="Arial" panose="020B0604020202020204" pitchFamily="34" charset="0"/>
              </a:rPr>
              <a:t>لتغيير </a:t>
            </a:r>
            <a:r>
              <a:rPr lang="ar-SA" altLang="en-US" sz="1800" b="1" dirty="0">
                <a:solidFill>
                  <a:srgbClr val="646B86">
                    <a:lumMod val="50000"/>
                  </a:srgbClr>
                </a:solidFill>
                <a:latin typeface="Arial" panose="020B0604020202020204" pitchFamily="34" charset="0"/>
              </a:rPr>
              <a:t>لون التعبئة (لون تمييز النص )</a:t>
            </a:r>
            <a:r>
              <a:rPr lang="ar-YE" altLang="en-US" sz="1800" b="1" dirty="0">
                <a:solidFill>
                  <a:srgbClr val="646B86">
                    <a:lumMod val="50000"/>
                  </a:srgbClr>
                </a:solidFill>
                <a:latin typeface="Arial" panose="020B0604020202020204" pitchFamily="34" charset="0"/>
              </a:rPr>
              <a:t>: </a:t>
            </a:r>
            <a:endParaRPr lang="ar-SA" altLang="en-US" sz="1800" b="1" dirty="0">
              <a:solidFill>
                <a:srgbClr val="646B86">
                  <a:lumMod val="50000"/>
                </a:srgbClr>
              </a:solidFill>
              <a:latin typeface="Arial" panose="020B0604020202020204" pitchFamily="34" charset="0"/>
            </a:endParaRP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a:t>
            </a:r>
            <a:r>
              <a:rPr lang="ar-SA" altLang="en-US" sz="1800" b="1" dirty="0">
                <a:solidFill>
                  <a:prstClr val="black"/>
                </a:solidFill>
                <a:latin typeface="Arial" panose="020B0604020202020204" pitchFamily="34" charset="0"/>
              </a:rPr>
              <a:t> ا</a:t>
            </a:r>
            <a:r>
              <a:rPr lang="ar-YE" altLang="en-US" sz="1800" b="1" dirty="0">
                <a:solidFill>
                  <a:prstClr val="black"/>
                </a:solidFill>
                <a:latin typeface="Arial" panose="020B0604020202020204" pitchFamily="34" charset="0"/>
              </a:rPr>
              <a:t>نقر على زر (لون تمييز النص) من مجموعة (خط) ضمن شريط (الصفحة الرئيسية), لتظهر الألوان المتوفرة.</a:t>
            </a:r>
          </a:p>
          <a:p>
            <a:pPr algn="justLow" fontAlgn="base">
              <a:spcBef>
                <a:spcPct val="0"/>
              </a:spcBef>
              <a:spcAft>
                <a:spcPct val="0"/>
              </a:spcAft>
              <a:buFontTx/>
              <a:buNone/>
            </a:pPr>
            <a:endParaRPr lang="ar-YE" altLang="en-US" sz="1800" b="1" dirty="0">
              <a:solidFill>
                <a:prstClr val="black"/>
              </a:solidFill>
            </a:endParaRPr>
          </a:p>
        </p:txBody>
      </p:sp>
    </p:spTree>
    <p:extLst>
      <p:ext uri="{BB962C8B-B14F-4D97-AF65-F5344CB8AC3E}">
        <p14:creationId xmlns:p14="http://schemas.microsoft.com/office/powerpoint/2010/main" val="250330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algn="ct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ضبط محاذاة النص </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24001" y="1124745"/>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r>
              <a:rPr lang="ar-YE" altLang="en-US" sz="2000" b="1" dirty="0">
                <a:latin typeface="Arial" panose="020B0604020202020204" pitchFamily="34" charset="0"/>
              </a:rPr>
              <a:t>أ.حدد النص المراد تحديد نوع المحاذاة له.</a:t>
            </a:r>
            <a:endParaRPr lang="ar-SA" altLang="en-US" sz="2000" b="1" dirty="0">
              <a:latin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7"/>
          <p:cNvSpPr>
            <a:spLocks noChangeArrowheads="1"/>
          </p:cNvSpPr>
          <p:nvPr/>
        </p:nvSpPr>
        <p:spPr bwMode="auto">
          <a:xfrm>
            <a:off x="2214465" y="1663168"/>
            <a:ext cx="81455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1800" b="1" dirty="0">
                <a:solidFill>
                  <a:srgbClr val="646B86">
                    <a:lumMod val="50000"/>
                  </a:srgbClr>
                </a:solidFill>
                <a:latin typeface="Arial" panose="020B0604020202020204" pitchFamily="34" charset="0"/>
              </a:rPr>
              <a:t>1.لمحاذاة (ضبط الكل): </a:t>
            </a:r>
            <a:r>
              <a:rPr lang="ar-YE" altLang="en-US" sz="1800" b="1" dirty="0">
                <a:solidFill>
                  <a:prstClr val="black"/>
                </a:solidFill>
                <a:latin typeface="Arial" panose="020B0604020202020204" pitchFamily="34" charset="0"/>
              </a:rPr>
              <a:t>يُستخدم هذا النوع من المحاذاة لضبط نهاية السطر مع بعضها البعض لتظهر جميعها على خط عمودي واحد, وذلك ب</a:t>
            </a:r>
            <a:r>
              <a:rPr lang="ar-SA" altLang="en-US" sz="1800" b="1" dirty="0">
                <a:solidFill>
                  <a:prstClr val="black"/>
                </a:solidFill>
                <a:latin typeface="Arial" panose="020B0604020202020204" pitchFamily="34" charset="0"/>
              </a:rPr>
              <a:t>ا</a:t>
            </a:r>
            <a:r>
              <a:rPr lang="ar-YE" altLang="en-US" sz="1800" b="1" dirty="0">
                <a:solidFill>
                  <a:prstClr val="black"/>
                </a:solidFill>
                <a:latin typeface="Arial" panose="020B0604020202020204" pitchFamily="34" charset="0"/>
              </a:rPr>
              <a:t>تباع الخطوات التالية:</a:t>
            </a:r>
          </a:p>
        </p:txBody>
      </p:sp>
      <p:sp>
        <p:nvSpPr>
          <p:cNvPr id="8" name="مستطيل 8"/>
          <p:cNvSpPr>
            <a:spLocks noChangeArrowheads="1"/>
          </p:cNvSpPr>
          <p:nvPr/>
        </p:nvSpPr>
        <p:spPr bwMode="auto">
          <a:xfrm>
            <a:off x="5517195" y="2501380"/>
            <a:ext cx="4833763"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اضغط على مفتاحي (</a:t>
            </a:r>
            <a:r>
              <a:rPr lang="en-US" altLang="en-US" sz="1800" b="1" dirty="0">
                <a:solidFill>
                  <a:prstClr val="black"/>
                </a:solidFill>
                <a:latin typeface="Arial" panose="020B0604020202020204" pitchFamily="34" charset="0"/>
              </a:rPr>
              <a:t>(</a:t>
            </a:r>
            <a:r>
              <a:rPr lang="en-US" altLang="en-US" sz="1800" b="1" dirty="0" err="1">
                <a:solidFill>
                  <a:prstClr val="black"/>
                </a:solidFill>
                <a:latin typeface="Arial" panose="020B0604020202020204" pitchFamily="34" charset="0"/>
              </a:rPr>
              <a:t>Ctrl+J</a:t>
            </a:r>
            <a:r>
              <a:rPr lang="ar-YE" altLang="en-US" sz="1800" b="1" dirty="0">
                <a:solidFill>
                  <a:prstClr val="black"/>
                </a:solidFill>
                <a:latin typeface="Arial" panose="020B0604020202020204" pitchFamily="34" charset="0"/>
              </a:rPr>
              <a:t>يتم تنفيذ محاذاة النص مباشرة</a:t>
            </a:r>
            <a:r>
              <a:rPr lang="ar-SA" altLang="en-US" sz="1800" b="1" dirty="0">
                <a:solidFill>
                  <a:prstClr val="black"/>
                </a:solidFill>
                <a:latin typeface="Arial" panose="020B0604020202020204" pitchFamily="34" charset="0"/>
              </a:rPr>
              <a:t> </a:t>
            </a:r>
            <a:r>
              <a:rPr lang="ar-YE" altLang="en-US" sz="1800" b="1" dirty="0">
                <a:solidFill>
                  <a:prstClr val="black"/>
                </a:solidFill>
                <a:latin typeface="Arial" panose="020B0604020202020204" pitchFamily="34" charset="0"/>
              </a:rPr>
              <a:t>أو انقر على زر (ضبط) ضمن مجموعة (فقرة)</a:t>
            </a: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 من شريط (الصفحة الرئيس</a:t>
            </a:r>
            <a:r>
              <a:rPr lang="ar-SA" altLang="en-US" sz="1800" b="1" dirty="0">
                <a:solidFill>
                  <a:prstClr val="black"/>
                </a:solidFill>
                <a:latin typeface="Arial" panose="020B0604020202020204" pitchFamily="34" charset="0"/>
              </a:rPr>
              <a:t>ي</a:t>
            </a:r>
            <a:r>
              <a:rPr lang="ar-YE" altLang="en-US" sz="1800" b="1" dirty="0">
                <a:solidFill>
                  <a:prstClr val="black"/>
                </a:solidFill>
                <a:latin typeface="Arial" panose="020B0604020202020204" pitchFamily="34" charset="0"/>
              </a:rPr>
              <a:t>ة).</a:t>
            </a:r>
            <a:endParaRPr lang="ar-SA" altLang="en-US" sz="1800" b="1" dirty="0">
              <a:solidFill>
                <a:prstClr val="black"/>
              </a:solidFill>
              <a:latin typeface="Arial" panose="020B0604020202020204" pitchFamily="34" charset="0"/>
            </a:endParaRPr>
          </a:p>
        </p:txBody>
      </p:sp>
      <p:sp>
        <p:nvSpPr>
          <p:cNvPr id="9" name="مستطيل 17"/>
          <p:cNvSpPr>
            <a:spLocks noChangeArrowheads="1"/>
          </p:cNvSpPr>
          <p:nvPr/>
        </p:nvSpPr>
        <p:spPr bwMode="auto">
          <a:xfrm>
            <a:off x="5447929" y="4223014"/>
            <a:ext cx="4833763"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spcBef>
                <a:spcPct val="0"/>
              </a:spcBef>
              <a:spcAft>
                <a:spcPct val="0"/>
              </a:spcAft>
              <a:buFont typeface="Arial" panose="020B0604020202020204" pitchFamily="34" charset="0"/>
              <a:buNone/>
            </a:pPr>
            <a:r>
              <a:rPr lang="ar-SA" altLang="en-US" sz="1800" b="1" dirty="0">
                <a:solidFill>
                  <a:prstClr val="black"/>
                </a:solidFill>
              </a:rPr>
              <a:t>2</a:t>
            </a:r>
            <a:r>
              <a:rPr lang="ar-YE" altLang="en-US" sz="1800" b="1" dirty="0">
                <a:solidFill>
                  <a:srgbClr val="646B86">
                    <a:lumMod val="50000"/>
                  </a:srgbClr>
                </a:solidFill>
                <a:latin typeface="Arial" panose="020B0604020202020204" pitchFamily="34" charset="0"/>
              </a:rPr>
              <a:t>.توسيط النص: </a:t>
            </a:r>
          </a:p>
          <a:p>
            <a:pPr algn="justLow" fontAlgn="base">
              <a:lnSpc>
                <a:spcPct val="150000"/>
              </a:lnSpc>
              <a:spcBef>
                <a:spcPct val="0"/>
              </a:spcBef>
              <a:spcAft>
                <a:spcPct val="0"/>
              </a:spcAft>
              <a:buFont typeface="Arial" panose="020B0604020202020204" pitchFamily="34" charset="0"/>
              <a:buNone/>
            </a:pPr>
            <a:r>
              <a:rPr lang="ar-YE" altLang="en-US" sz="1800" b="1" dirty="0">
                <a:solidFill>
                  <a:prstClr val="black"/>
                </a:solidFill>
                <a:latin typeface="Arial" panose="020B0604020202020204" pitchFamily="34" charset="0"/>
              </a:rPr>
              <a:t>اضغط على مفتاحي </a:t>
            </a:r>
            <a:r>
              <a:rPr lang="en-US" altLang="en-US" sz="1800" b="1" dirty="0">
                <a:solidFill>
                  <a:prstClr val="black"/>
                </a:solidFill>
                <a:latin typeface="Arial" panose="020B0604020202020204" pitchFamily="34" charset="0"/>
              </a:rPr>
              <a:t>(</a:t>
            </a:r>
            <a:r>
              <a:rPr lang="en-US" altLang="en-US" sz="1800" b="1" dirty="0" err="1">
                <a:solidFill>
                  <a:prstClr val="black"/>
                </a:solidFill>
                <a:latin typeface="Arial" panose="020B0604020202020204" pitchFamily="34" charset="0"/>
              </a:rPr>
              <a:t>Ctrl+E</a:t>
            </a:r>
            <a:r>
              <a:rPr lang="en-US" altLang="en-US" sz="1800" b="1" dirty="0">
                <a:solidFill>
                  <a:prstClr val="black"/>
                </a:solidFill>
                <a:latin typeface="Arial" panose="020B0604020202020204" pitchFamily="34" charset="0"/>
              </a:rPr>
              <a:t>) </a:t>
            </a:r>
            <a:r>
              <a:rPr lang="ar-YE" altLang="en-US" sz="1800" b="1" dirty="0">
                <a:solidFill>
                  <a:prstClr val="black"/>
                </a:solidFill>
                <a:latin typeface="Arial" panose="020B0604020202020204" pitchFamily="34" charset="0"/>
              </a:rPr>
              <a:t>ليتم تنفيذ محاذاة النص مباشرة</a:t>
            </a:r>
            <a:r>
              <a:rPr lang="en-US" altLang="en-US" sz="1800" b="1" dirty="0">
                <a:solidFill>
                  <a:prstClr val="black"/>
                </a:solidFill>
                <a:latin typeface="Arial" panose="020B0604020202020204" pitchFamily="34" charset="0"/>
              </a:rPr>
              <a:t> </a:t>
            </a:r>
            <a:r>
              <a:rPr lang="ar-YE" altLang="en-US" sz="1800" b="1" dirty="0">
                <a:solidFill>
                  <a:prstClr val="black"/>
                </a:solidFill>
                <a:latin typeface="Arial" panose="020B0604020202020204" pitchFamily="34" charset="0"/>
              </a:rPr>
              <a:t>أو انقر على زر (توسيط) من مجموعة (فقرة) ضمن شريط (الصفحة الرئيس</a:t>
            </a:r>
            <a:r>
              <a:rPr lang="ar-SA" altLang="en-US" sz="1800" b="1" dirty="0">
                <a:solidFill>
                  <a:prstClr val="black"/>
                </a:solidFill>
                <a:latin typeface="Arial" panose="020B0604020202020204" pitchFamily="34" charset="0"/>
              </a:rPr>
              <a:t>ي</a:t>
            </a:r>
            <a:r>
              <a:rPr lang="ar-YE" altLang="en-US" sz="1800" b="1" dirty="0">
                <a:solidFill>
                  <a:prstClr val="black"/>
                </a:solidFill>
                <a:latin typeface="Arial" panose="020B0604020202020204" pitchFamily="34" charset="0"/>
              </a:rPr>
              <a:t>ة). </a:t>
            </a:r>
            <a:endParaRPr lang="ar-SA" altLang="en-US" sz="1800" b="1" dirty="0">
              <a:solidFill>
                <a:prstClr val="black"/>
              </a:solidFill>
              <a:latin typeface="Arial" panose="020B0604020202020204" pitchFamily="34" charset="0"/>
            </a:endParaRPr>
          </a:p>
        </p:txBody>
      </p:sp>
      <p:pic>
        <p:nvPicPr>
          <p:cNvPr id="10" name="صورة 22"/>
          <p:cNvPicPr/>
          <p:nvPr/>
        </p:nvPicPr>
        <p:blipFill>
          <a:blip r:embed="rId2" cstate="print"/>
          <a:srcRect/>
          <a:stretch>
            <a:fillRect/>
          </a:stretch>
        </p:blipFill>
        <p:spPr bwMode="auto">
          <a:xfrm>
            <a:off x="1840308" y="3300812"/>
            <a:ext cx="3746152" cy="1844402"/>
          </a:xfrm>
          <a:prstGeom prst="rect">
            <a:avLst/>
          </a:prstGeom>
          <a:noFill/>
          <a:ln w="9525">
            <a:noFill/>
            <a:miter lim="800000"/>
            <a:headEnd/>
            <a:tailEnd/>
          </a:ln>
        </p:spPr>
      </p:pic>
      <p:sp>
        <p:nvSpPr>
          <p:cNvPr id="13" name="Rectangle 12"/>
          <p:cNvSpPr>
            <a:spLocks noChangeArrowheads="1"/>
          </p:cNvSpPr>
          <p:nvPr/>
        </p:nvSpPr>
        <p:spPr bwMode="auto">
          <a:xfrm>
            <a:off x="4151785" y="4060509"/>
            <a:ext cx="366983" cy="524601"/>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rtl="1" fontAlgn="base">
              <a:spcBef>
                <a:spcPct val="0"/>
              </a:spcBef>
              <a:spcAft>
                <a:spcPct val="0"/>
              </a:spcAft>
            </a:pPr>
            <a:endParaRPr lang="ar-SA">
              <a:solidFill>
                <a:prstClr val="black"/>
              </a:solidFill>
              <a:latin typeface="Tahoma" pitchFamily="34" charset="0"/>
              <a:cs typeface="Arial" pitchFamily="34" charset="0"/>
            </a:endParaRPr>
          </a:p>
        </p:txBody>
      </p:sp>
      <p:sp>
        <p:nvSpPr>
          <p:cNvPr id="14" name="Rectangle 13"/>
          <p:cNvSpPr>
            <a:spLocks noChangeArrowheads="1"/>
          </p:cNvSpPr>
          <p:nvPr/>
        </p:nvSpPr>
        <p:spPr bwMode="auto">
          <a:xfrm>
            <a:off x="4783685" y="4060509"/>
            <a:ext cx="366983" cy="524601"/>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rtl="1" fontAlgn="base">
              <a:spcBef>
                <a:spcPct val="0"/>
              </a:spcBef>
              <a:spcAft>
                <a:spcPct val="0"/>
              </a:spcAft>
            </a:pPr>
            <a:endParaRPr lang="ar-SA">
              <a:solidFill>
                <a:prstClr val="black"/>
              </a:solidFill>
              <a:latin typeface="Tahoma" pitchFamily="34" charset="0"/>
              <a:cs typeface="Arial" pitchFamily="34" charset="0"/>
            </a:endParaRPr>
          </a:p>
        </p:txBody>
      </p:sp>
    </p:spTree>
    <p:extLst>
      <p:ext uri="{BB962C8B-B14F-4D97-AF65-F5344CB8AC3E}">
        <p14:creationId xmlns:p14="http://schemas.microsoft.com/office/powerpoint/2010/main" val="288455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childTnLst>
                          </p:cTn>
                        </p:par>
                        <p:par>
                          <p:cTn id="16" fill="hold">
                            <p:stCondLst>
                              <p:cond delay="2000"/>
                            </p:stCondLst>
                            <p:childTnLst>
                              <p:par>
                                <p:cTn id="17" presetID="5"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1000"/>
                                        <p:tgtEl>
                                          <p:spTgt spid="13"/>
                                        </p:tgtEl>
                                      </p:cBhvr>
                                    </p:animEffect>
                                  </p:childTnLst>
                                </p:cTn>
                              </p:par>
                            </p:childTnLst>
                          </p:cTn>
                        </p:par>
                        <p:par>
                          <p:cTn id="20" fill="hold">
                            <p:stCondLst>
                              <p:cond delay="3000"/>
                            </p:stCondLst>
                            <p:childTnLst>
                              <p:par>
                                <p:cTn id="21" presetID="5" presetClass="entr" presetSubtype="1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algn="ct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ضبط محاذاة النص </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75392" y="851857"/>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pic>
        <p:nvPicPr>
          <p:cNvPr id="10" name="صورة 22"/>
          <p:cNvPicPr/>
          <p:nvPr/>
        </p:nvPicPr>
        <p:blipFill>
          <a:blip r:embed="rId2" cstate="print"/>
          <a:srcRect/>
          <a:stretch>
            <a:fillRect/>
          </a:stretch>
        </p:blipFill>
        <p:spPr bwMode="auto">
          <a:xfrm>
            <a:off x="1825625" y="3284984"/>
            <a:ext cx="3746152" cy="1844402"/>
          </a:xfrm>
          <a:prstGeom prst="rect">
            <a:avLst/>
          </a:prstGeom>
          <a:noFill/>
          <a:ln w="9525">
            <a:noFill/>
            <a:miter lim="800000"/>
            <a:headEnd/>
            <a:tailEnd/>
          </a:ln>
        </p:spPr>
      </p:pic>
      <p:sp>
        <p:nvSpPr>
          <p:cNvPr id="13" name="Rectangle 12"/>
          <p:cNvSpPr>
            <a:spLocks noChangeArrowheads="1"/>
          </p:cNvSpPr>
          <p:nvPr/>
        </p:nvSpPr>
        <p:spPr bwMode="auto">
          <a:xfrm>
            <a:off x="4442992" y="4060507"/>
            <a:ext cx="366983" cy="524601"/>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rtl="1" fontAlgn="base">
              <a:spcBef>
                <a:spcPct val="0"/>
              </a:spcBef>
              <a:spcAft>
                <a:spcPct val="0"/>
              </a:spcAft>
            </a:pPr>
            <a:endParaRPr lang="ar-SA">
              <a:solidFill>
                <a:prstClr val="black"/>
              </a:solidFill>
              <a:latin typeface="Tahoma" pitchFamily="34" charset="0"/>
              <a:cs typeface="Arial" pitchFamily="34" charset="0"/>
            </a:endParaRPr>
          </a:p>
        </p:txBody>
      </p:sp>
      <p:sp>
        <p:nvSpPr>
          <p:cNvPr id="14" name="Rectangle 13"/>
          <p:cNvSpPr>
            <a:spLocks noChangeArrowheads="1"/>
          </p:cNvSpPr>
          <p:nvPr/>
        </p:nvSpPr>
        <p:spPr bwMode="auto">
          <a:xfrm>
            <a:off x="5118583" y="4060508"/>
            <a:ext cx="366983" cy="524601"/>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rtl="1" fontAlgn="base">
              <a:spcBef>
                <a:spcPct val="0"/>
              </a:spcBef>
              <a:spcAft>
                <a:spcPct val="0"/>
              </a:spcAft>
            </a:pPr>
            <a:endParaRPr lang="ar-SA">
              <a:solidFill>
                <a:prstClr val="black"/>
              </a:solidFill>
              <a:latin typeface="Tahoma" pitchFamily="34" charset="0"/>
              <a:cs typeface="Arial" pitchFamily="34" charset="0"/>
            </a:endParaRPr>
          </a:p>
        </p:txBody>
      </p:sp>
      <p:sp>
        <p:nvSpPr>
          <p:cNvPr id="11" name="مستطيل 7"/>
          <p:cNvSpPr>
            <a:spLocks noChangeArrowheads="1"/>
          </p:cNvSpPr>
          <p:nvPr/>
        </p:nvSpPr>
        <p:spPr bwMode="auto">
          <a:xfrm>
            <a:off x="5808663" y="1341438"/>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800" b="1" dirty="0">
                <a:solidFill>
                  <a:prstClr val="black"/>
                </a:solidFill>
              </a:rPr>
              <a:t>3</a:t>
            </a:r>
            <a:r>
              <a:rPr lang="ar-YE" altLang="en-US" sz="1800" b="1" dirty="0">
                <a:solidFill>
                  <a:srgbClr val="646B86">
                    <a:lumMod val="50000"/>
                  </a:srgbClr>
                </a:solidFill>
                <a:latin typeface="Arial" panose="020B0604020202020204" pitchFamily="34" charset="0"/>
              </a:rPr>
              <a:t>.لمحاذاة النص لليمين: </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اضغط على مفتاحي </a:t>
            </a:r>
            <a:r>
              <a:rPr lang="en-US" altLang="en-US" sz="1800" b="1" dirty="0">
                <a:solidFill>
                  <a:prstClr val="black"/>
                </a:solidFill>
                <a:latin typeface="Arial" panose="020B0604020202020204" pitchFamily="34" charset="0"/>
              </a:rPr>
              <a:t>(</a:t>
            </a:r>
            <a:r>
              <a:rPr lang="en-US" altLang="en-US" sz="1800" b="1" dirty="0" err="1">
                <a:solidFill>
                  <a:prstClr val="black"/>
                </a:solidFill>
                <a:latin typeface="Arial" panose="020B0604020202020204" pitchFamily="34" charset="0"/>
              </a:rPr>
              <a:t>Ctrl+R</a:t>
            </a:r>
            <a:r>
              <a:rPr lang="en-US" altLang="en-US" sz="1800" b="1" dirty="0">
                <a:solidFill>
                  <a:prstClr val="black"/>
                </a:solidFill>
                <a:latin typeface="Arial" panose="020B0604020202020204" pitchFamily="34" charset="0"/>
              </a:rPr>
              <a:t>)</a:t>
            </a:r>
            <a:r>
              <a:rPr lang="ar-YE" altLang="en-US" sz="1800" b="1" dirty="0">
                <a:solidFill>
                  <a:prstClr val="black"/>
                </a:solidFill>
                <a:latin typeface="Arial" panose="020B0604020202020204" pitchFamily="34" charset="0"/>
              </a:rPr>
              <a:t>ليتم تنفيذ محاذاة النص مباشرة</a:t>
            </a:r>
            <a:r>
              <a:rPr lang="ar-SA" altLang="en-US" sz="1800" b="1" dirty="0">
                <a:solidFill>
                  <a:prstClr val="black"/>
                </a:solidFill>
                <a:latin typeface="Arial" panose="020B0604020202020204" pitchFamily="34" charset="0"/>
              </a:rPr>
              <a:t> </a:t>
            </a:r>
            <a:r>
              <a:rPr lang="ar-YE" altLang="en-US" sz="1800" b="1" dirty="0">
                <a:solidFill>
                  <a:prstClr val="black"/>
                </a:solidFill>
                <a:latin typeface="Arial" panose="020B0604020202020204" pitchFamily="34" charset="0"/>
              </a:rPr>
              <a:t>أو انقر على زر (محاذاة لليمين) من مجموعة (فقرة) ضمن شريط (الصفحة الرئيس</a:t>
            </a:r>
            <a:r>
              <a:rPr lang="ar-SA" altLang="en-US" sz="1800" b="1" dirty="0">
                <a:solidFill>
                  <a:prstClr val="black"/>
                </a:solidFill>
                <a:latin typeface="Arial" panose="020B0604020202020204" pitchFamily="34" charset="0"/>
              </a:rPr>
              <a:t>ي</a:t>
            </a:r>
            <a:r>
              <a:rPr lang="ar-YE" altLang="en-US" sz="1800" b="1" dirty="0">
                <a:solidFill>
                  <a:prstClr val="black"/>
                </a:solidFill>
                <a:latin typeface="Arial" panose="020B0604020202020204" pitchFamily="34" charset="0"/>
              </a:rPr>
              <a:t>ة).</a:t>
            </a:r>
            <a:endParaRPr lang="ar-SA" altLang="en-US" sz="1800" b="1" dirty="0">
              <a:solidFill>
                <a:prstClr val="black"/>
              </a:solidFill>
              <a:latin typeface="Arial" panose="020B0604020202020204" pitchFamily="34" charset="0"/>
            </a:endParaRPr>
          </a:p>
        </p:txBody>
      </p:sp>
      <p:sp>
        <p:nvSpPr>
          <p:cNvPr id="12" name="مستطيل 8"/>
          <p:cNvSpPr>
            <a:spLocks noChangeArrowheads="1"/>
          </p:cNvSpPr>
          <p:nvPr/>
        </p:nvSpPr>
        <p:spPr bwMode="auto">
          <a:xfrm>
            <a:off x="5768268" y="3933056"/>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800" b="1" dirty="0">
                <a:solidFill>
                  <a:prstClr val="black"/>
                </a:solidFill>
              </a:rPr>
              <a:t>4</a:t>
            </a:r>
            <a:r>
              <a:rPr lang="ar-YE" altLang="en-US" sz="1800" b="1" dirty="0">
                <a:solidFill>
                  <a:srgbClr val="646B86">
                    <a:lumMod val="50000"/>
                  </a:srgbClr>
                </a:solidFill>
                <a:latin typeface="Arial" panose="020B0604020202020204" pitchFamily="34" charset="0"/>
              </a:rPr>
              <a:t>.لمحاذاة النص لليسار: </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ب.اضغط على مفتاحي </a:t>
            </a:r>
            <a:r>
              <a:rPr lang="en-US" altLang="en-US" sz="1800" b="1" dirty="0">
                <a:solidFill>
                  <a:prstClr val="black"/>
                </a:solidFill>
                <a:latin typeface="Arial" panose="020B0604020202020204" pitchFamily="34" charset="0"/>
              </a:rPr>
              <a:t>(</a:t>
            </a:r>
            <a:r>
              <a:rPr lang="en-US" altLang="en-US" sz="1800" b="1" dirty="0" err="1">
                <a:solidFill>
                  <a:prstClr val="black"/>
                </a:solidFill>
                <a:latin typeface="Arial" panose="020B0604020202020204" pitchFamily="34" charset="0"/>
              </a:rPr>
              <a:t>Ctrl+L</a:t>
            </a:r>
            <a:r>
              <a:rPr lang="en-US" altLang="en-US" sz="1800" b="1" dirty="0">
                <a:solidFill>
                  <a:prstClr val="black"/>
                </a:solidFill>
                <a:latin typeface="Arial" panose="020B0604020202020204" pitchFamily="34" charset="0"/>
              </a:rPr>
              <a:t>) </a:t>
            </a:r>
            <a:r>
              <a:rPr lang="ar-YE" altLang="en-US" sz="1800" b="1" dirty="0">
                <a:solidFill>
                  <a:prstClr val="black"/>
                </a:solidFill>
                <a:latin typeface="Arial" panose="020B0604020202020204" pitchFamily="34" charset="0"/>
              </a:rPr>
              <a:t>ليتم تنفيذ محاذاة النص مباشرة</a:t>
            </a:r>
            <a:r>
              <a:rPr lang="en-US" altLang="en-US" sz="1800" b="1" dirty="0">
                <a:solidFill>
                  <a:prstClr val="black"/>
                </a:solidFill>
                <a:latin typeface="Arial" panose="020B0604020202020204" pitchFamily="34" charset="0"/>
              </a:rPr>
              <a:t> </a:t>
            </a:r>
            <a:r>
              <a:rPr lang="ar-SA" altLang="en-US" sz="1800" b="1" dirty="0">
                <a:solidFill>
                  <a:prstClr val="black"/>
                </a:solidFill>
                <a:latin typeface="Arial" panose="020B0604020202020204" pitchFamily="34" charset="0"/>
              </a:rPr>
              <a:t>أ</a:t>
            </a:r>
            <a:r>
              <a:rPr lang="ar-YE" altLang="en-US" sz="1800" b="1" dirty="0">
                <a:solidFill>
                  <a:prstClr val="black"/>
                </a:solidFill>
                <a:latin typeface="Arial" panose="020B0604020202020204" pitchFamily="34" charset="0"/>
              </a:rPr>
              <a:t>و انقر على زر (محاذاة لليسار) من مجموعة (فقرة) ضمن شريط (الصفحة الرئيس</a:t>
            </a:r>
            <a:r>
              <a:rPr lang="ar-SA" altLang="en-US" sz="1800" b="1" dirty="0">
                <a:solidFill>
                  <a:prstClr val="black"/>
                </a:solidFill>
                <a:latin typeface="Arial" panose="020B0604020202020204" pitchFamily="34" charset="0"/>
              </a:rPr>
              <a:t>ي</a:t>
            </a:r>
            <a:r>
              <a:rPr lang="ar-YE" altLang="en-US" sz="1800" b="1" dirty="0">
                <a:solidFill>
                  <a:prstClr val="black"/>
                </a:solidFill>
                <a:latin typeface="Arial" panose="020B0604020202020204" pitchFamily="34" charset="0"/>
              </a:rPr>
              <a:t>ة).</a:t>
            </a:r>
          </a:p>
        </p:txBody>
      </p:sp>
    </p:spTree>
    <p:extLst>
      <p:ext uri="{BB962C8B-B14F-4D97-AF65-F5344CB8AC3E}">
        <p14:creationId xmlns:p14="http://schemas.microsoft.com/office/powerpoint/2010/main" val="78527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1000"/>
                                        <p:tgtEl>
                                          <p:spTgt spid="13"/>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1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amond(in)">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algn="ct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تغير لغة الكتابة واتجاه الفقرات</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75392" y="851857"/>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9" name="مستطيل 7"/>
          <p:cNvSpPr>
            <a:spLocks noChangeArrowheads="1"/>
          </p:cNvSpPr>
          <p:nvPr/>
        </p:nvSpPr>
        <p:spPr bwMode="auto">
          <a:xfrm>
            <a:off x="2645458" y="1466790"/>
            <a:ext cx="77057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يُمكنك برنامج (معالج النصوص) من الكتابة باستخدام أي من اللغات المعرفة على جهازك عند بداية تعريف نظام التشغيل </a:t>
            </a:r>
            <a:r>
              <a:rPr lang="ar-SA" altLang="en-US" sz="1800" b="1" dirty="0">
                <a:solidFill>
                  <a:prstClr val="black"/>
                </a:solidFill>
                <a:latin typeface="Arial" panose="020B0604020202020204" pitchFamily="34" charset="0"/>
              </a:rPr>
              <a:t>.</a:t>
            </a:r>
            <a:endParaRPr lang="ar-YE" altLang="en-US" sz="1800" b="1" dirty="0">
              <a:solidFill>
                <a:prstClr val="black"/>
              </a:solidFill>
              <a:latin typeface="Arial" panose="020B0604020202020204" pitchFamily="34" charset="0"/>
            </a:endParaRPr>
          </a:p>
        </p:txBody>
      </p:sp>
      <p:sp>
        <p:nvSpPr>
          <p:cNvPr id="15" name="مستطيل 8"/>
          <p:cNvSpPr>
            <a:spLocks noChangeArrowheads="1"/>
          </p:cNvSpPr>
          <p:nvPr/>
        </p:nvSpPr>
        <p:spPr bwMode="auto">
          <a:xfrm>
            <a:off x="2026039" y="2456965"/>
            <a:ext cx="84244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للتحويل في استخدام لوحة المفاتيح بين لغة وأخرى اضغط على مفتاحي </a:t>
            </a:r>
            <a:r>
              <a:rPr lang="en-US" altLang="en-US" sz="1800" b="1" dirty="0">
                <a:solidFill>
                  <a:prstClr val="black"/>
                </a:solidFill>
                <a:latin typeface="Arial" panose="020B0604020202020204" pitchFamily="34" charset="0"/>
              </a:rPr>
              <a:t>(</a:t>
            </a:r>
            <a:r>
              <a:rPr lang="en-US" altLang="en-US" sz="1800" b="1" dirty="0" err="1">
                <a:solidFill>
                  <a:prstClr val="black"/>
                </a:solidFill>
                <a:latin typeface="Arial" panose="020B0604020202020204" pitchFamily="34" charset="0"/>
              </a:rPr>
              <a:t>Alt+Shift</a:t>
            </a:r>
            <a:r>
              <a:rPr lang="en-US" altLang="en-US" sz="1800" b="1" dirty="0">
                <a:solidFill>
                  <a:prstClr val="black"/>
                </a:solidFill>
                <a:latin typeface="Arial" panose="020B0604020202020204" pitchFamily="34" charset="0"/>
              </a:rPr>
              <a:t>) </a:t>
            </a:r>
            <a:r>
              <a:rPr lang="ar-YE" altLang="en-US" sz="1800" b="1" dirty="0">
                <a:solidFill>
                  <a:prstClr val="black"/>
                </a:solidFill>
                <a:latin typeface="Arial" panose="020B0604020202020204" pitchFamily="34" charset="0"/>
              </a:rPr>
              <a:t>معاً, ليتم مباشرة التحول إلى اللغة الثانية, أو بالنقر على زر (اللغة) من شريط (أدوات) نظام التشغيل للتبديل بين لغة لوحة المفاتيح.  </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3553389"/>
            <a:ext cx="323451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45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000" fill="hold"/>
                                        <p:tgtEl>
                                          <p:spTgt spid="15"/>
                                        </p:tgtEl>
                                        <p:attrNameLst>
                                          <p:attrName>ppt_x</p:attrName>
                                        </p:attrNameLst>
                                      </p:cBhvr>
                                      <p:tavLst>
                                        <p:tav tm="0">
                                          <p:val>
                                            <p:strVal val="#ppt_x"/>
                                          </p:val>
                                        </p:tav>
                                        <p:tav tm="100000">
                                          <p:val>
                                            <p:strVal val="#ppt_x"/>
                                          </p:val>
                                        </p:tav>
                                      </p:tavLst>
                                    </p:anim>
                                    <p:anim calcmode="lin" valueType="num">
                                      <p:cBhvr additive="base">
                                        <p:cTn id="11"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algn="ct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تغير لغة الكتابة واتجاه الفقرات</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75392" y="851857"/>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991545" y="1268414"/>
            <a:ext cx="836848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r>
              <a:rPr lang="ar-YE" altLang="en-US" sz="1800" b="1" dirty="0">
                <a:solidFill>
                  <a:srgbClr val="646B86">
                    <a:lumMod val="50000"/>
                  </a:srgbClr>
                </a:solidFill>
              </a:rPr>
              <a:t>لتغيير اتجاه الفقرة: </a:t>
            </a:r>
            <a:endParaRPr lang="ar-SA" altLang="en-US" sz="1800" b="1" dirty="0">
              <a:solidFill>
                <a:srgbClr val="646B86">
                  <a:lumMod val="50000"/>
                </a:srgbClr>
              </a:solidFill>
            </a:endParaRPr>
          </a:p>
          <a:p>
            <a:pPr marL="285750" indent="-285750" algn="justLow" fontAlgn="base">
              <a:lnSpc>
                <a:spcPct val="150000"/>
              </a:lnSpc>
              <a:spcBef>
                <a:spcPct val="0"/>
              </a:spcBef>
              <a:spcAft>
                <a:spcPct val="0"/>
              </a:spcAft>
            </a:pPr>
            <a:r>
              <a:rPr lang="ar-SA" altLang="en-US" sz="1800" b="1" dirty="0">
                <a:solidFill>
                  <a:prstClr val="black"/>
                </a:solidFill>
                <a:latin typeface="Arial" panose="020B0604020202020204" pitchFamily="34" charset="0"/>
              </a:rPr>
              <a:t>ا</a:t>
            </a:r>
            <a:r>
              <a:rPr lang="ar-YE" altLang="en-US" sz="1800" b="1" dirty="0">
                <a:solidFill>
                  <a:prstClr val="black"/>
                </a:solidFill>
                <a:latin typeface="Arial" panose="020B0604020202020204" pitchFamily="34" charset="0"/>
              </a:rPr>
              <a:t>نقر على زر (اتجاه النص من اليسار لليمين) ضمن مجموعة (فقرة) من شريط (الصفحة الرئيسية) للكتابة من اليسار لليمين, حيث سيتم تحويل مؤشر الفقرة ليسار النص ويرافقه تغيير لغة الكتابة للإنجليزية.</a:t>
            </a:r>
          </a:p>
          <a:p>
            <a:pPr algn="justLow" fontAlgn="base">
              <a:lnSpc>
                <a:spcPct val="150000"/>
              </a:lnSpc>
              <a:spcBef>
                <a:spcPct val="0"/>
              </a:spcBef>
              <a:spcAft>
                <a:spcPct val="0"/>
              </a:spcAft>
              <a:buFontTx/>
              <a:buNone/>
            </a:pPr>
            <a:endParaRPr lang="ar-YE" altLang="en-US" sz="1800" b="1" dirty="0">
              <a:solidFill>
                <a:prstClr val="black"/>
              </a:solidFill>
              <a:latin typeface="Arial" panose="020B0604020202020204" pitchFamily="34" charset="0"/>
            </a:endParaRPr>
          </a:p>
          <a:p>
            <a:pPr marL="285750" indent="-285750" algn="justLow" fontAlgn="base">
              <a:lnSpc>
                <a:spcPct val="150000"/>
              </a:lnSpc>
              <a:spcBef>
                <a:spcPct val="0"/>
              </a:spcBef>
              <a:spcAft>
                <a:spcPct val="0"/>
              </a:spcAft>
            </a:pPr>
            <a:r>
              <a:rPr lang="ar-YE" altLang="en-US" sz="1800" b="1" dirty="0">
                <a:solidFill>
                  <a:prstClr val="black"/>
                </a:solidFill>
                <a:latin typeface="Arial" panose="020B0604020202020204" pitchFamily="34" charset="0"/>
              </a:rPr>
              <a:t>انقر على زر (اتجاه النص من اليمين لليسار) ضمن  مجموعة (فقرة) من شريط (الصفحة الرئيسية)  للكتابة من اليمين لليسار, حيث سيتم تحويل مؤشر الفقرة ليمين النص ويرافقه تغيير لغة الكتابة للعربية. </a:t>
            </a:r>
            <a:endParaRPr lang="ar-SA" altLang="en-US" sz="1800" b="1" dirty="0">
              <a:solidFill>
                <a:prstClr val="black"/>
              </a:solidFill>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2495600" y="3819704"/>
            <a:ext cx="2743200" cy="2514600"/>
          </a:xfrm>
          <a:prstGeom prst="rect">
            <a:avLst/>
          </a:prstGeom>
        </p:spPr>
      </p:pic>
    </p:spTree>
    <p:extLst>
      <p:ext uri="{BB962C8B-B14F-4D97-AF65-F5344CB8AC3E}">
        <p14:creationId xmlns:p14="http://schemas.microsoft.com/office/powerpoint/2010/main" val="163742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algn="ct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العمل على النص</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671638" y="1268414"/>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991545" y="1268413"/>
            <a:ext cx="8368481"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r>
              <a:rPr lang="ar-YE" altLang="en-US" sz="1800" b="1" dirty="0">
                <a:solidFill>
                  <a:prstClr val="black"/>
                </a:solidFill>
                <a:latin typeface="Arial" panose="020B0604020202020204" pitchFamily="34" charset="0"/>
              </a:rPr>
              <a:t>يُمكنك برنامج (معالج النصوص) من نقل ونسخ وقص أي كائن مدرج (نص, صورة, إطار,...) على مستندات معالج النصوص إلى مكان أخر من نفس المستند أو إلى مستند أخر </a:t>
            </a:r>
            <a:endParaRPr lang="ar-SA" altLang="en-US" sz="1800" b="1" dirty="0">
              <a:solidFill>
                <a:prstClr val="black"/>
              </a:solidFill>
              <a:latin typeface="Arial" panose="020B0604020202020204" pitchFamily="34" charset="0"/>
            </a:endParaRPr>
          </a:p>
          <a:p>
            <a:pPr marL="342900" indent="-342900" algn="justLow" fontAlgn="base">
              <a:lnSpc>
                <a:spcPct val="150000"/>
              </a:lnSpc>
              <a:spcBef>
                <a:spcPct val="0"/>
              </a:spcBef>
              <a:spcAft>
                <a:spcPct val="0"/>
              </a:spcAft>
              <a:buClr>
                <a:srgbClr val="00B0F0"/>
              </a:buClr>
            </a:pPr>
            <a:r>
              <a:rPr lang="ar-SA" altLang="en-US" sz="2400" b="1" dirty="0">
                <a:solidFill>
                  <a:srgbClr val="646B86">
                    <a:lumMod val="50000"/>
                  </a:srgbClr>
                </a:solidFill>
              </a:rPr>
              <a:t>نسخ النص</a:t>
            </a:r>
            <a:r>
              <a:rPr lang="ar-YE" altLang="en-US" sz="2400" b="1" dirty="0">
                <a:solidFill>
                  <a:srgbClr val="646B86">
                    <a:lumMod val="50000"/>
                  </a:srgbClr>
                </a:solidFill>
              </a:rPr>
              <a:t>: </a:t>
            </a: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9" name="مستطيل 8"/>
          <p:cNvSpPr>
            <a:spLocks noChangeArrowheads="1"/>
          </p:cNvSpPr>
          <p:nvPr/>
        </p:nvSpPr>
        <p:spPr bwMode="auto">
          <a:xfrm>
            <a:off x="5663952" y="2636913"/>
            <a:ext cx="475381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1.حدد النص أو الكائن المراد نسخه .</a:t>
            </a: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2.اضغط على مفتاحي(</a:t>
            </a:r>
            <a:r>
              <a:rPr lang="en-US" altLang="en-US" sz="1800" b="1" dirty="0">
                <a:solidFill>
                  <a:prstClr val="black"/>
                </a:solidFill>
                <a:latin typeface="Arial" panose="020B0604020202020204" pitchFamily="34" charset="0"/>
              </a:rPr>
              <a:t>(Ctrl+ C </a:t>
            </a:r>
            <a:r>
              <a:rPr lang="ar-YE" altLang="en-US" sz="1800" b="1" dirty="0">
                <a:solidFill>
                  <a:prstClr val="black"/>
                </a:solidFill>
                <a:latin typeface="Arial" panose="020B0604020202020204" pitchFamily="34" charset="0"/>
              </a:rPr>
              <a:t>معاً أو انقر على زر (نسخ) من مجموعة(الحافظة) من شريط (الصفحة الرئيس</a:t>
            </a:r>
            <a:r>
              <a:rPr lang="ar-SA" altLang="en-US" sz="1800" b="1" dirty="0">
                <a:solidFill>
                  <a:prstClr val="black"/>
                </a:solidFill>
                <a:latin typeface="Arial" panose="020B0604020202020204" pitchFamily="34" charset="0"/>
              </a:rPr>
              <a:t>ي</a:t>
            </a:r>
            <a:r>
              <a:rPr lang="ar-YE" altLang="en-US" sz="1800" b="1" dirty="0">
                <a:solidFill>
                  <a:prstClr val="black"/>
                </a:solidFill>
                <a:latin typeface="Arial" panose="020B0604020202020204" pitchFamily="34" charset="0"/>
              </a:rPr>
              <a:t>ة), ليتم حفظ الجزء المنسوخ في ذاكرة مؤقتة.</a:t>
            </a: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3.انقر على الموقع المراد النسخ عليه</a:t>
            </a:r>
            <a:r>
              <a:rPr lang="ar-YE" altLang="en-US" sz="1800" b="1" dirty="0">
                <a:solidFill>
                  <a:prstClr val="black"/>
                </a:solidFill>
              </a:rPr>
              <a:t>.</a:t>
            </a:r>
            <a:endParaRPr lang="ar-SA" altLang="en-US" sz="1800" b="1" dirty="0">
              <a:solidFill>
                <a:prstClr val="black"/>
              </a:solidFill>
            </a:endParaRPr>
          </a:p>
        </p:txBody>
      </p:sp>
      <p:sp>
        <p:nvSpPr>
          <p:cNvPr id="12" name="مستطيل 13"/>
          <p:cNvSpPr>
            <a:spLocks noChangeArrowheads="1"/>
          </p:cNvSpPr>
          <p:nvPr/>
        </p:nvSpPr>
        <p:spPr bwMode="auto">
          <a:xfrm>
            <a:off x="5845766" y="4783142"/>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4.اضغط على مفتاحي </a:t>
            </a:r>
            <a:r>
              <a:rPr lang="en-US" altLang="en-US" sz="1800" b="1" dirty="0">
                <a:solidFill>
                  <a:prstClr val="black"/>
                </a:solidFill>
                <a:latin typeface="Arial" panose="020B0604020202020204" pitchFamily="34" charset="0"/>
              </a:rPr>
              <a:t>(</a:t>
            </a:r>
            <a:r>
              <a:rPr lang="en-US" altLang="en-US" sz="1800" b="1" dirty="0" err="1">
                <a:solidFill>
                  <a:prstClr val="black"/>
                </a:solidFill>
                <a:latin typeface="Arial" panose="020B0604020202020204" pitchFamily="34" charset="0"/>
              </a:rPr>
              <a:t>Ctrl+V</a:t>
            </a:r>
            <a:r>
              <a:rPr lang="en-US" altLang="en-US" sz="1800" b="1" dirty="0">
                <a:solidFill>
                  <a:prstClr val="black"/>
                </a:solidFill>
                <a:latin typeface="Arial" panose="020B0604020202020204" pitchFamily="34" charset="0"/>
              </a:rPr>
              <a:t>) </a:t>
            </a:r>
            <a:r>
              <a:rPr lang="ar-YE" altLang="en-US" sz="1800" b="1" dirty="0">
                <a:solidFill>
                  <a:prstClr val="black"/>
                </a:solidFill>
                <a:latin typeface="Arial" panose="020B0604020202020204" pitchFamily="34" charset="0"/>
              </a:rPr>
              <a:t>معاً, ليتم نسخ الجزء من الذاكرة المؤقتة إلى المستند</a:t>
            </a:r>
            <a:r>
              <a:rPr lang="ar-YE" altLang="en-US" sz="1800" b="1" dirty="0">
                <a:solidFill>
                  <a:prstClr val="black"/>
                </a:solidFill>
              </a:rPr>
              <a:t>.</a:t>
            </a:r>
          </a:p>
        </p:txBody>
      </p:sp>
      <p:pic>
        <p:nvPicPr>
          <p:cNvPr id="4" name="Picture 3"/>
          <p:cNvPicPr>
            <a:picLocks noChangeAspect="1"/>
          </p:cNvPicPr>
          <p:nvPr/>
        </p:nvPicPr>
        <p:blipFill>
          <a:blip r:embed="rId2"/>
          <a:stretch>
            <a:fillRect/>
          </a:stretch>
        </p:blipFill>
        <p:spPr>
          <a:xfrm>
            <a:off x="2329272" y="2368337"/>
            <a:ext cx="3048000" cy="2438400"/>
          </a:xfrm>
          <a:prstGeom prst="rect">
            <a:avLst/>
          </a:prstGeom>
        </p:spPr>
      </p:pic>
    </p:spTree>
    <p:extLst>
      <p:ext uri="{BB962C8B-B14F-4D97-AF65-F5344CB8AC3E}">
        <p14:creationId xmlns:p14="http://schemas.microsoft.com/office/powerpoint/2010/main" val="301383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algn="ct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العمل على النص</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991545" y="1268414"/>
            <a:ext cx="836848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indent="-342900" algn="justLow" fontAlgn="base">
              <a:lnSpc>
                <a:spcPct val="150000"/>
              </a:lnSpc>
              <a:spcBef>
                <a:spcPct val="0"/>
              </a:spcBef>
              <a:spcAft>
                <a:spcPct val="0"/>
              </a:spcAft>
              <a:buClr>
                <a:srgbClr val="00B0F0"/>
              </a:buClr>
            </a:pPr>
            <a:r>
              <a:rPr lang="ar-SA" altLang="en-US" sz="2400" b="1" dirty="0">
                <a:solidFill>
                  <a:srgbClr val="646B86">
                    <a:lumMod val="50000"/>
                  </a:srgbClr>
                </a:solidFill>
              </a:rPr>
              <a:t>نقل النص</a:t>
            </a:r>
            <a:r>
              <a:rPr lang="ar-YE" altLang="en-US" sz="2400" b="1" dirty="0">
                <a:solidFill>
                  <a:srgbClr val="646B86">
                    <a:lumMod val="50000"/>
                  </a:srgbClr>
                </a:solidFill>
              </a:rPr>
              <a:t>: </a:t>
            </a: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12" name="مستطيل 13"/>
          <p:cNvSpPr>
            <a:spLocks noChangeArrowheads="1"/>
          </p:cNvSpPr>
          <p:nvPr/>
        </p:nvSpPr>
        <p:spPr bwMode="auto">
          <a:xfrm>
            <a:off x="5785321" y="4229707"/>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4.اضغط على مفتاحي </a:t>
            </a:r>
            <a:r>
              <a:rPr lang="en-US" altLang="en-US" sz="1800" b="1" dirty="0">
                <a:solidFill>
                  <a:prstClr val="black"/>
                </a:solidFill>
                <a:latin typeface="Arial" panose="020B0604020202020204" pitchFamily="34" charset="0"/>
              </a:rPr>
              <a:t>(</a:t>
            </a:r>
            <a:r>
              <a:rPr lang="en-US" altLang="en-US" sz="1800" b="1" dirty="0" err="1">
                <a:solidFill>
                  <a:prstClr val="black"/>
                </a:solidFill>
                <a:latin typeface="Arial" panose="020B0604020202020204" pitchFamily="34" charset="0"/>
              </a:rPr>
              <a:t>Ctrl+V</a:t>
            </a:r>
            <a:r>
              <a:rPr lang="en-US" altLang="en-US" sz="1800" b="1" dirty="0">
                <a:solidFill>
                  <a:prstClr val="black"/>
                </a:solidFill>
                <a:latin typeface="Arial" panose="020B0604020202020204" pitchFamily="34" charset="0"/>
              </a:rPr>
              <a:t>) </a:t>
            </a:r>
            <a:r>
              <a:rPr lang="ar-YE" altLang="en-US" sz="1800" b="1" dirty="0">
                <a:solidFill>
                  <a:prstClr val="black"/>
                </a:solidFill>
                <a:latin typeface="Arial" panose="020B0604020202020204" pitchFamily="34" charset="0"/>
              </a:rPr>
              <a:t>معاً, ليتم نسخ الجزء من الذاكرة المؤقة إلى المستند</a:t>
            </a:r>
            <a:r>
              <a:rPr lang="ar-YE" altLang="en-US" sz="1800" b="1" dirty="0">
                <a:solidFill>
                  <a:prstClr val="black"/>
                </a:solidFill>
              </a:rPr>
              <a:t>.</a:t>
            </a:r>
          </a:p>
        </p:txBody>
      </p:sp>
      <p:sp>
        <p:nvSpPr>
          <p:cNvPr id="8" name="مستطيل 7"/>
          <p:cNvSpPr>
            <a:spLocks noChangeArrowheads="1"/>
          </p:cNvSpPr>
          <p:nvPr/>
        </p:nvSpPr>
        <p:spPr bwMode="auto">
          <a:xfrm>
            <a:off x="6506047" y="1773680"/>
            <a:ext cx="38512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1800" b="1" dirty="0">
                <a:solidFill>
                  <a:prstClr val="black"/>
                </a:solidFill>
              </a:rPr>
              <a:t>1</a:t>
            </a:r>
            <a:r>
              <a:rPr lang="ar-YE" altLang="en-US" sz="1800" b="1" dirty="0">
                <a:solidFill>
                  <a:prstClr val="black"/>
                </a:solidFill>
                <a:latin typeface="Arial" panose="020B0604020202020204" pitchFamily="34" charset="0"/>
              </a:rPr>
              <a:t>.حدد النص أو الكائن المراد نقله . </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2.اضغط على مفتاحي </a:t>
            </a:r>
            <a:r>
              <a:rPr lang="en-US" altLang="en-US" sz="1800" b="1" dirty="0">
                <a:solidFill>
                  <a:prstClr val="black"/>
                </a:solidFill>
                <a:latin typeface="Arial" panose="020B0604020202020204" pitchFamily="34" charset="0"/>
              </a:rPr>
              <a:t>(</a:t>
            </a:r>
            <a:r>
              <a:rPr lang="en-US" altLang="en-US" sz="1800" b="1" dirty="0" err="1">
                <a:solidFill>
                  <a:prstClr val="black"/>
                </a:solidFill>
                <a:latin typeface="Arial" panose="020B0604020202020204" pitchFamily="34" charset="0"/>
              </a:rPr>
              <a:t>Ctrl+X</a:t>
            </a:r>
            <a:r>
              <a:rPr lang="en-US" altLang="en-US" sz="1800" b="1" dirty="0">
                <a:solidFill>
                  <a:prstClr val="black"/>
                </a:solidFill>
                <a:latin typeface="Arial" panose="020B0604020202020204" pitchFamily="34" charset="0"/>
              </a:rPr>
              <a:t>) </a:t>
            </a:r>
            <a:r>
              <a:rPr lang="ar-YE" altLang="en-US" sz="1800" b="1" dirty="0">
                <a:solidFill>
                  <a:prstClr val="black"/>
                </a:solidFill>
                <a:latin typeface="Arial" panose="020B0604020202020204" pitchFamily="34" charset="0"/>
              </a:rPr>
              <a:t>معاً أو انقر على زر (قص) من مجموعة(الحافظة) من شريط (الصفحة الرئيس</a:t>
            </a:r>
            <a:r>
              <a:rPr lang="ar-SA" altLang="en-US" sz="1800" b="1" dirty="0">
                <a:solidFill>
                  <a:prstClr val="black"/>
                </a:solidFill>
                <a:latin typeface="Arial" panose="020B0604020202020204" pitchFamily="34" charset="0"/>
              </a:rPr>
              <a:t>ي</a:t>
            </a:r>
            <a:r>
              <a:rPr lang="ar-YE" altLang="en-US" sz="1800" b="1" dirty="0">
                <a:solidFill>
                  <a:prstClr val="black"/>
                </a:solidFill>
                <a:latin typeface="Arial" panose="020B0604020202020204" pitchFamily="34" charset="0"/>
              </a:rPr>
              <a:t>ة), ليتم حفظ الجزء المنقول في ذاكرة مؤقتة.</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3.انقر على الموقع المراد النقل إليه.</a:t>
            </a:r>
          </a:p>
        </p:txBody>
      </p:sp>
    </p:spTree>
    <p:extLst>
      <p:ext uri="{BB962C8B-B14F-4D97-AF65-F5344CB8AC3E}">
        <p14:creationId xmlns:p14="http://schemas.microsoft.com/office/powerpoint/2010/main" val="29805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heckerboard(across)">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أمري </a:t>
            </a: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(التراجع, الإعادة</a:t>
            </a: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3"/>
            <a:ext cx="853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r>
              <a:rPr lang="ar-YE" altLang="en-US" sz="1800" b="1" dirty="0">
                <a:solidFill>
                  <a:prstClr val="black"/>
                </a:solidFill>
                <a:latin typeface="Arial" panose="020B0604020202020204" pitchFamily="34" charset="0"/>
              </a:rPr>
              <a:t>يُمكن أمر (التراجع) المستخدم من التراجع بشكل تسلسلي عن العمليات التي قام بتنفيذها على صفحة برنامج معالج النصوص وذلك في حال وقوعه في خطاء معين</a:t>
            </a:r>
            <a:r>
              <a:rPr lang="ar-SA" altLang="en-US" sz="1800" b="1" dirty="0">
                <a:solidFill>
                  <a:prstClr val="black"/>
                </a:solidFill>
                <a:latin typeface="Arial" panose="020B0604020202020204" pitchFamily="34" charset="0"/>
              </a:rPr>
              <a:t>،</a:t>
            </a:r>
            <a:r>
              <a:rPr lang="ar-YE" altLang="en-US" sz="1800" b="1" dirty="0">
                <a:solidFill>
                  <a:prstClr val="black"/>
                </a:solidFill>
                <a:latin typeface="Arial" panose="020B0604020202020204" pitchFamily="34" charset="0"/>
              </a:rPr>
              <a:t> كما</a:t>
            </a:r>
            <a:r>
              <a:rPr lang="ar-SA" altLang="en-US" sz="1800" b="1" dirty="0">
                <a:solidFill>
                  <a:prstClr val="black"/>
                </a:solidFill>
                <a:latin typeface="Arial" panose="020B0604020202020204" pitchFamily="34" charset="0"/>
              </a:rPr>
              <a:t> </a:t>
            </a:r>
            <a:r>
              <a:rPr lang="ar-YE" altLang="en-US" sz="1800" b="1" dirty="0">
                <a:solidFill>
                  <a:prstClr val="black"/>
                </a:solidFill>
                <a:latin typeface="Arial" panose="020B0604020202020204" pitchFamily="34" charset="0"/>
              </a:rPr>
              <a:t>يُمكن أمر  (الإعادة)  المستخدم من العودة بشكل تسلسلي عن التراجعات التي قام بتنفيذها من خلال أمر التراجع</a:t>
            </a: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9" name="مستطيل 10"/>
          <p:cNvSpPr>
            <a:spLocks noChangeArrowheads="1"/>
          </p:cNvSpPr>
          <p:nvPr/>
        </p:nvSpPr>
        <p:spPr bwMode="auto">
          <a:xfrm>
            <a:off x="5882301" y="2704644"/>
            <a:ext cx="45720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spcBef>
                <a:spcPct val="0"/>
              </a:spcBef>
              <a:spcAft>
                <a:spcPct val="0"/>
              </a:spcAft>
              <a:buFontTx/>
              <a:buNone/>
            </a:pPr>
            <a:r>
              <a:rPr lang="ar-YE" altLang="en-US" sz="2400" b="1" dirty="0">
                <a:solidFill>
                  <a:srgbClr val="646B86">
                    <a:lumMod val="50000"/>
                  </a:srgbClr>
                </a:solidFill>
              </a:rPr>
              <a:t>1.أمر التراجع</a:t>
            </a:r>
            <a:r>
              <a:rPr lang="en-US" altLang="en-US" sz="2400" b="1" dirty="0">
                <a:solidFill>
                  <a:srgbClr val="646B86">
                    <a:lumMod val="50000"/>
                  </a:srgbClr>
                </a:solidFill>
              </a:rPr>
              <a:t> (</a:t>
            </a:r>
            <a:r>
              <a:rPr lang="en-US" altLang="en-US" sz="2400" b="1" dirty="0" err="1">
                <a:solidFill>
                  <a:srgbClr val="646B86">
                    <a:lumMod val="50000"/>
                  </a:srgbClr>
                </a:solidFill>
              </a:rPr>
              <a:t>Ctrl+Z</a:t>
            </a:r>
            <a:r>
              <a:rPr lang="en-US" altLang="en-US" sz="2400" b="1" dirty="0">
                <a:solidFill>
                  <a:srgbClr val="646B86">
                    <a:lumMod val="50000"/>
                  </a:srgbClr>
                </a:solidFill>
              </a:rPr>
              <a:t>) </a:t>
            </a:r>
            <a:r>
              <a:rPr lang="ar-YE" altLang="en-US" sz="2400" b="1" dirty="0">
                <a:solidFill>
                  <a:srgbClr val="646B86">
                    <a:lumMod val="50000"/>
                  </a:srgbClr>
                </a:solidFill>
              </a:rPr>
              <a:t>:</a:t>
            </a:r>
          </a:p>
          <a:p>
            <a:pPr algn="justLow" fontAlgn="base">
              <a:lnSpc>
                <a:spcPct val="150000"/>
              </a:lnSpc>
              <a:spcBef>
                <a:spcPct val="0"/>
              </a:spcBef>
              <a:spcAft>
                <a:spcPct val="0"/>
              </a:spcAft>
              <a:buFontTx/>
              <a:buNone/>
            </a:pPr>
            <a:r>
              <a:rPr lang="ar-YE" altLang="en-US" sz="1800" b="1" dirty="0">
                <a:solidFill>
                  <a:prstClr val="black"/>
                </a:solidFill>
              </a:rPr>
              <a:t> </a:t>
            </a:r>
            <a:r>
              <a:rPr lang="ar-YE" altLang="en-US" sz="1800" b="1" dirty="0">
                <a:solidFill>
                  <a:prstClr val="black"/>
                </a:solidFill>
                <a:latin typeface="Arial" panose="020B0604020202020204" pitchFamily="34" charset="0"/>
              </a:rPr>
              <a:t>اضغط على مفتاحي </a:t>
            </a:r>
            <a:r>
              <a:rPr lang="en-US" altLang="en-US" sz="1800" b="1" dirty="0">
                <a:solidFill>
                  <a:prstClr val="black"/>
                </a:solidFill>
                <a:latin typeface="Arial" panose="020B0604020202020204" pitchFamily="34" charset="0"/>
              </a:rPr>
              <a:t>(</a:t>
            </a:r>
            <a:r>
              <a:rPr lang="en-US" altLang="en-US" sz="1800" b="1" dirty="0" err="1">
                <a:solidFill>
                  <a:prstClr val="black"/>
                </a:solidFill>
                <a:latin typeface="Arial" panose="020B0604020202020204" pitchFamily="34" charset="0"/>
              </a:rPr>
              <a:t>Ctrl+Z</a:t>
            </a:r>
            <a:r>
              <a:rPr lang="en-US" altLang="en-US" sz="1800" b="1" dirty="0">
                <a:solidFill>
                  <a:prstClr val="black"/>
                </a:solidFill>
                <a:latin typeface="Arial" panose="020B0604020202020204" pitchFamily="34" charset="0"/>
              </a:rPr>
              <a:t>) </a:t>
            </a:r>
            <a:r>
              <a:rPr lang="ar-YE" altLang="en-US" sz="1800" b="1" dirty="0">
                <a:solidFill>
                  <a:prstClr val="black"/>
                </a:solidFill>
                <a:latin typeface="Arial" panose="020B0604020202020204" pitchFamily="34" charset="0"/>
              </a:rPr>
              <a:t>معاً أو انقر على زر (تراجع) لكل خطوة تراجع لحين الوصول إلى النقطة المراد استئناف العمل منها.</a:t>
            </a:r>
          </a:p>
        </p:txBody>
      </p:sp>
      <p:sp>
        <p:nvSpPr>
          <p:cNvPr id="10" name="مستطيل 12"/>
          <p:cNvSpPr>
            <a:spLocks noChangeArrowheads="1"/>
          </p:cNvSpPr>
          <p:nvPr/>
        </p:nvSpPr>
        <p:spPr bwMode="auto">
          <a:xfrm>
            <a:off x="6498576" y="4587922"/>
            <a:ext cx="39243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indent="-342900" algn="justLow" fontAlgn="base">
              <a:spcBef>
                <a:spcPct val="0"/>
              </a:spcBef>
              <a:spcAft>
                <a:spcPct val="0"/>
              </a:spcAft>
              <a:buFont typeface="+mj-lt"/>
              <a:buAutoNum type="arabicPeriod" startAt="2"/>
            </a:pPr>
            <a:r>
              <a:rPr lang="ar-YE" altLang="en-US" sz="2400" b="1" dirty="0">
                <a:solidFill>
                  <a:srgbClr val="646B86">
                    <a:lumMod val="50000"/>
                  </a:srgbClr>
                </a:solidFill>
              </a:rPr>
              <a:t>.أمر الإعادة (</a:t>
            </a:r>
            <a:r>
              <a:rPr lang="en-US" altLang="en-US" sz="2400" b="1" dirty="0">
                <a:solidFill>
                  <a:srgbClr val="646B86">
                    <a:lumMod val="50000"/>
                  </a:srgbClr>
                </a:solidFill>
              </a:rPr>
              <a:t>:(</a:t>
            </a:r>
            <a:r>
              <a:rPr lang="en-US" altLang="en-US" sz="2400" b="1" dirty="0" err="1">
                <a:solidFill>
                  <a:srgbClr val="646B86">
                    <a:lumMod val="50000"/>
                  </a:srgbClr>
                </a:solidFill>
              </a:rPr>
              <a:t>Ctrl+Y</a:t>
            </a:r>
            <a:endParaRPr lang="en-US" altLang="en-US" sz="2400" b="1" dirty="0">
              <a:solidFill>
                <a:srgbClr val="646B86">
                  <a:lumMod val="50000"/>
                </a:srgbClr>
              </a:solidFill>
            </a:endParaRP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اضغط على مفتاحي </a:t>
            </a:r>
            <a:r>
              <a:rPr lang="en-US" altLang="en-US" sz="1800" b="1" dirty="0">
                <a:solidFill>
                  <a:prstClr val="black"/>
                </a:solidFill>
                <a:latin typeface="Arial" panose="020B0604020202020204" pitchFamily="34" charset="0"/>
              </a:rPr>
              <a:t>(</a:t>
            </a:r>
            <a:r>
              <a:rPr lang="en-US" altLang="en-US" sz="1800" b="1" dirty="0" err="1">
                <a:solidFill>
                  <a:prstClr val="black"/>
                </a:solidFill>
                <a:latin typeface="Arial" panose="020B0604020202020204" pitchFamily="34" charset="0"/>
              </a:rPr>
              <a:t>Ctrl+Y</a:t>
            </a:r>
            <a:r>
              <a:rPr lang="en-US" altLang="en-US" sz="1800" b="1" dirty="0">
                <a:solidFill>
                  <a:prstClr val="black"/>
                </a:solidFill>
                <a:latin typeface="Arial" panose="020B0604020202020204" pitchFamily="34" charset="0"/>
              </a:rPr>
              <a:t>) </a:t>
            </a:r>
            <a:r>
              <a:rPr lang="ar-YE" altLang="en-US" sz="1800" b="1" dirty="0">
                <a:solidFill>
                  <a:prstClr val="black"/>
                </a:solidFill>
                <a:latin typeface="Arial" panose="020B0604020202020204" pitchFamily="34" charset="0"/>
              </a:rPr>
              <a:t>معاً </a:t>
            </a:r>
            <a:r>
              <a:rPr lang="ar-SA" altLang="en-US" sz="1800" b="1" dirty="0">
                <a:solidFill>
                  <a:prstClr val="black"/>
                </a:solidFill>
                <a:latin typeface="Arial" panose="020B0604020202020204" pitchFamily="34" charset="0"/>
              </a:rPr>
              <a:t>أو</a:t>
            </a:r>
            <a:r>
              <a:rPr lang="ar-YE" altLang="en-US" sz="1800" b="1" dirty="0">
                <a:solidFill>
                  <a:prstClr val="black"/>
                </a:solidFill>
                <a:latin typeface="Arial" panose="020B0604020202020204" pitchFamily="34" charset="0"/>
              </a:rPr>
              <a:t>انقر على زر (تكرار الكتابة) لكل خطوة تراجع لحين الوصول إلى النقطة المراد استئناف العمل منها.</a:t>
            </a:r>
          </a:p>
        </p:txBody>
      </p:sp>
      <p:pic>
        <p:nvPicPr>
          <p:cNvPr id="5" name="Picture 4"/>
          <p:cNvPicPr>
            <a:picLocks noChangeAspect="1"/>
          </p:cNvPicPr>
          <p:nvPr/>
        </p:nvPicPr>
        <p:blipFill>
          <a:blip r:embed="rId2"/>
          <a:stretch>
            <a:fillRect/>
          </a:stretch>
        </p:blipFill>
        <p:spPr>
          <a:xfrm>
            <a:off x="2783633" y="3427954"/>
            <a:ext cx="2607277" cy="859542"/>
          </a:xfrm>
          <a:prstGeom prst="rect">
            <a:avLst/>
          </a:prstGeom>
        </p:spPr>
      </p:pic>
    </p:spTree>
    <p:extLst>
      <p:ext uri="{BB962C8B-B14F-4D97-AF65-F5344CB8AC3E}">
        <p14:creationId xmlns:p14="http://schemas.microsoft.com/office/powerpoint/2010/main" val="10741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25636" name="Rectangle 4"/>
          <p:cNvSpPr>
            <a:spLocks noGrp="1" noChangeArrowheads="1"/>
          </p:cNvSpPr>
          <p:nvPr>
            <p:ph sz="quarter" idx="1"/>
          </p:nvPr>
        </p:nvSpPr>
        <p:spPr>
          <a:noFill/>
          <a:ln/>
        </p:spPr>
        <p:txBody>
          <a:bodyPr/>
          <a:lstStyle/>
          <a:p>
            <a:pPr marL="514350" indent="-514350">
              <a:buFont typeface="+mj-lt"/>
              <a:buAutoNum type="arabicParenR" startAt="7"/>
            </a:pPr>
            <a:r>
              <a:rPr lang="ar-SA" sz="2400" b="1" dirty="0">
                <a:latin typeface="Arial" panose="020B0604020202020204" pitchFamily="34" charset="0"/>
                <a:cs typeface="Arial" panose="020B0604020202020204" pitchFamily="34" charset="0"/>
              </a:rPr>
              <a:t>تثبيت  </a:t>
            </a:r>
            <a:r>
              <a:rPr lang="ar-SA" sz="2400" b="1" dirty="0">
                <a:latin typeface="Arial" panose="020B0604020202020204" pitchFamily="34" charset="0"/>
                <a:cs typeface="Arial" panose="020B0604020202020204" pitchFamily="34" charset="0"/>
              </a:rPr>
              <a:t>الرأس والتذييل </a:t>
            </a:r>
          </a:p>
          <a:p>
            <a:pPr marL="514350" indent="-514350">
              <a:buFont typeface="+mj-lt"/>
              <a:buAutoNum type="arabicParenR" startAt="7"/>
            </a:pPr>
            <a:r>
              <a:rPr lang="ar-SA" sz="2400" b="1" dirty="0">
                <a:latin typeface="Arial" panose="020B0604020202020204" pitchFamily="34" charset="0"/>
                <a:cs typeface="Arial" panose="020B0604020202020204" pitchFamily="34" charset="0"/>
              </a:rPr>
              <a:t>ادراج (فواصل ، صفحات الصفحات ، الرموز ، قصاصة فنية ،صورة، اشكال تلقائية</a:t>
            </a:r>
            <a:r>
              <a:rPr lang="ar-SA" sz="2400" b="1" dirty="0">
                <a:latin typeface="Arial" panose="020B0604020202020204" pitchFamily="34" charset="0"/>
                <a:cs typeface="Arial" panose="020B0604020202020204" pitchFamily="34" charset="0"/>
              </a:rPr>
              <a:t>).</a:t>
            </a:r>
          </a:p>
          <a:p>
            <a:pPr marL="514350" indent="-514350">
              <a:buFont typeface="+mj-lt"/>
              <a:buAutoNum type="arabicParenR" startAt="7"/>
            </a:pPr>
            <a:r>
              <a:rPr lang="ar-SA" sz="2400" b="1" dirty="0">
                <a:latin typeface="Arial" panose="020B0604020202020204" pitchFamily="34" charset="0"/>
                <a:cs typeface="Arial" panose="020B0604020202020204" pitchFamily="34" charset="0"/>
              </a:rPr>
              <a:t>إدراج </a:t>
            </a:r>
            <a:r>
              <a:rPr lang="ar-SA" sz="2400" b="1" dirty="0">
                <a:latin typeface="Arial" panose="020B0604020202020204" pitchFamily="34" charset="0"/>
                <a:cs typeface="Arial" panose="020B0604020202020204" pitchFamily="34" charset="0"/>
              </a:rPr>
              <a:t>(النص المزخرف ، التخطيط الهيكلي ) </a:t>
            </a:r>
            <a:r>
              <a:rPr lang="ar-SA" sz="2400" b="1" dirty="0">
                <a:latin typeface="Arial" panose="020B0604020202020204" pitchFamily="34" charset="0"/>
                <a:cs typeface="Arial" panose="020B0604020202020204" pitchFamily="34" charset="0"/>
              </a:rPr>
              <a:t>وتنسيقها</a:t>
            </a:r>
          </a:p>
          <a:p>
            <a:pPr marL="514350" indent="-514350">
              <a:buFont typeface="+mj-lt"/>
              <a:buAutoNum type="arabicParenR" startAt="7"/>
            </a:pPr>
            <a:r>
              <a:rPr lang="ar-SA" sz="2400" b="1" dirty="0">
                <a:latin typeface="Arial" panose="020B0604020202020204" pitchFamily="34" charset="0"/>
                <a:cs typeface="Arial" panose="020B0604020202020204" pitchFamily="34" charset="0"/>
              </a:rPr>
              <a:t>تنسيق </a:t>
            </a:r>
            <a:r>
              <a:rPr lang="ar-SA" sz="2400" b="1" dirty="0">
                <a:latin typeface="Arial" panose="020B0604020202020204" pitchFamily="34" charset="0"/>
                <a:cs typeface="Arial" panose="020B0604020202020204" pitchFamily="34" charset="0"/>
              </a:rPr>
              <a:t>الفقرة ونسخ </a:t>
            </a:r>
            <a:r>
              <a:rPr lang="ar-SA" sz="2400" b="1" dirty="0">
                <a:latin typeface="Arial" panose="020B0604020202020204" pitchFamily="34" charset="0"/>
                <a:cs typeface="Arial" panose="020B0604020202020204" pitchFamily="34" charset="0"/>
              </a:rPr>
              <a:t>التنسيقات</a:t>
            </a:r>
          </a:p>
          <a:p>
            <a:pPr marL="514350" indent="-514350">
              <a:buFont typeface="+mj-lt"/>
              <a:buAutoNum type="arabicParenR" startAt="7"/>
            </a:pPr>
            <a:r>
              <a:rPr lang="ar-SA" sz="2400" b="1" dirty="0">
                <a:latin typeface="Arial" panose="020B0604020202020204" pitchFamily="34" charset="0"/>
                <a:cs typeface="Arial" panose="020B0604020202020204" pitchFamily="34" charset="0"/>
              </a:rPr>
              <a:t> </a:t>
            </a:r>
            <a:r>
              <a:rPr lang="ar-SA" sz="2400" b="1" dirty="0">
                <a:latin typeface="Arial" panose="020B0604020202020204" pitchFamily="34" charset="0"/>
                <a:cs typeface="Arial" panose="020B0604020202020204" pitchFamily="34" charset="0"/>
              </a:rPr>
              <a:t>التعداد النقطي والرقمي </a:t>
            </a:r>
            <a:endParaRPr lang="ar-SA" sz="2400" b="1" dirty="0">
              <a:latin typeface="Arial" panose="020B0604020202020204" pitchFamily="34" charset="0"/>
              <a:cs typeface="Arial" panose="020B0604020202020204" pitchFamily="34" charset="0"/>
            </a:endParaRPr>
          </a:p>
          <a:p>
            <a:pPr marL="514350" indent="-514350">
              <a:buFont typeface="+mj-lt"/>
              <a:buAutoNum type="arabicParenR" startAt="7"/>
            </a:pPr>
            <a:r>
              <a:rPr lang="ar-SA" sz="2400" b="1" dirty="0">
                <a:latin typeface="Arial" panose="020B0604020202020204" pitchFamily="34" charset="0"/>
                <a:cs typeface="Arial" panose="020B0604020202020204" pitchFamily="34" charset="0"/>
              </a:rPr>
              <a:t> إعدادات الطباعة</a:t>
            </a:r>
          </a:p>
          <a:p>
            <a:pPr marL="0" indent="0">
              <a:buNone/>
            </a:pPr>
            <a:endParaRPr lang="ar-SA" sz="2400" b="1" dirty="0">
              <a:latin typeface="Arial" panose="020B0604020202020204" pitchFamily="34" charset="0"/>
              <a:cs typeface="Arial" panose="020B0604020202020204" pitchFamily="34" charset="0"/>
            </a:endParaRPr>
          </a:p>
        </p:txBody>
      </p:sp>
      <p:sp>
        <p:nvSpPr>
          <p:cNvPr id="5" name="مربع نص 3"/>
          <p:cNvSpPr txBox="1"/>
          <p:nvPr/>
        </p:nvSpPr>
        <p:spPr>
          <a:xfrm>
            <a:off x="2927350" y="220664"/>
            <a:ext cx="6337300" cy="1108075"/>
          </a:xfrm>
          <a:prstGeom prst="rect">
            <a:avLst/>
          </a:prstGeom>
          <a:noFill/>
        </p:spPr>
        <p:txBody>
          <a:bodyPr rtlCol="1">
            <a:spAutoFit/>
          </a:bodyPr>
          <a:lstStyle/>
          <a:p>
            <a:pPr algn="ctr" rtl="1">
              <a:spcBef>
                <a:spcPct val="20000"/>
              </a:spcBef>
              <a:buClr>
                <a:srgbClr val="D16349"/>
              </a:buClr>
              <a:buSzPct val="85000"/>
              <a:defRPr/>
            </a:pPr>
            <a:r>
              <a:rPr lang="ar-SA" sz="6600" dirty="0">
                <a:solidFill>
                  <a:srgbClr val="D16349">
                    <a:lumMod val="50000"/>
                  </a:srgbClr>
                </a:solidFill>
                <a:effectLst>
                  <a:outerShdw blurRad="38100" dist="38100" dir="2700000" algn="tl">
                    <a:srgbClr val="000000">
                      <a:alpha val="43137"/>
                    </a:srgbClr>
                  </a:outerShdw>
                </a:effectLst>
                <a:cs typeface="PT Bold Heading" pitchFamily="2" charset="-78"/>
              </a:rPr>
              <a:t>أهداف المحاضرة </a:t>
            </a:r>
          </a:p>
        </p:txBody>
      </p:sp>
    </p:spTree>
    <p:extLst>
      <p:ext uri="{BB962C8B-B14F-4D97-AF65-F5344CB8AC3E}">
        <p14:creationId xmlns:p14="http://schemas.microsoft.com/office/powerpoint/2010/main" val="3202826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أمري </a:t>
            </a: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a:t>
            </a: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البحث, الإستبدال)</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3" name="Rectangle 2"/>
          <p:cNvSpPr/>
          <p:nvPr/>
        </p:nvSpPr>
        <p:spPr>
          <a:xfrm>
            <a:off x="1762776" y="1349906"/>
            <a:ext cx="8647935" cy="1338828"/>
          </a:xfrm>
          <a:prstGeom prst="rect">
            <a:avLst/>
          </a:prstGeom>
        </p:spPr>
        <p:txBody>
          <a:bodyPr wrap="square">
            <a:spAutoFit/>
          </a:bodyPr>
          <a:lstStyle/>
          <a:p>
            <a:pPr algn="r" rtl="1" fontAlgn="base">
              <a:lnSpc>
                <a:spcPct val="150000"/>
              </a:lnSpc>
              <a:spcBef>
                <a:spcPct val="0"/>
              </a:spcBef>
              <a:spcAft>
                <a:spcPct val="0"/>
              </a:spcAft>
            </a:pPr>
            <a:r>
              <a:rPr lang="ar-YE" altLang="en-US" b="1" dirty="0">
                <a:solidFill>
                  <a:prstClr val="black"/>
                </a:solidFill>
                <a:latin typeface="Arial" panose="020B0604020202020204" pitchFamily="34" charset="0"/>
                <a:cs typeface="Arial" pitchFamily="34" charset="0"/>
              </a:rPr>
              <a:t>يُمكن أمر (البحث) المستخدم من البحث عن كلمة/جملة معينة في المستند, أما  أمر (ال</a:t>
            </a:r>
            <a:r>
              <a:rPr lang="ar-SA" altLang="en-US" b="1" dirty="0">
                <a:solidFill>
                  <a:prstClr val="black"/>
                </a:solidFill>
                <a:latin typeface="Arial" panose="020B0604020202020204" pitchFamily="34" charset="0"/>
                <a:cs typeface="Arial" pitchFamily="34" charset="0"/>
              </a:rPr>
              <a:t>ا</a:t>
            </a:r>
            <a:r>
              <a:rPr lang="ar-YE" altLang="en-US" b="1" dirty="0">
                <a:solidFill>
                  <a:prstClr val="black"/>
                </a:solidFill>
                <a:latin typeface="Arial" panose="020B0604020202020204" pitchFamily="34" charset="0"/>
                <a:cs typeface="Arial" pitchFamily="34" charset="0"/>
              </a:rPr>
              <a:t>ستبدال)  فيمكن المستخدم من العثور على الكلمة/الجملة في المستند ومن ثم استبدالها بكلمة/جملة أخرى وذلك بعد موافقة المستخدم على كل عملية استبدال</a:t>
            </a:r>
            <a:endParaRPr lang="en-US" b="1" dirty="0">
              <a:solidFill>
                <a:prstClr val="black"/>
              </a:solidFill>
              <a:latin typeface="Arial" panose="020B0604020202020204" pitchFamily="34" charset="0"/>
              <a:cs typeface="Arial" pitchFamily="34" charset="0"/>
            </a:endParaRPr>
          </a:p>
        </p:txBody>
      </p:sp>
      <p:sp>
        <p:nvSpPr>
          <p:cNvPr id="11" name="مستطيل 8"/>
          <p:cNvSpPr>
            <a:spLocks noChangeArrowheads="1"/>
          </p:cNvSpPr>
          <p:nvPr/>
        </p:nvSpPr>
        <p:spPr bwMode="auto">
          <a:xfrm>
            <a:off x="5316078" y="2773513"/>
            <a:ext cx="5106799"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indent="-342900" algn="justLow" fontAlgn="base">
              <a:spcBef>
                <a:spcPct val="0"/>
              </a:spcBef>
              <a:spcAft>
                <a:spcPct val="0"/>
              </a:spcAft>
              <a:buClr>
                <a:srgbClr val="00B0F0"/>
              </a:buClr>
            </a:pPr>
            <a:r>
              <a:rPr lang="ar-YE" altLang="en-US" sz="2400" b="1" dirty="0">
                <a:solidFill>
                  <a:srgbClr val="646B86">
                    <a:lumMod val="50000"/>
                  </a:srgbClr>
                </a:solidFill>
              </a:rPr>
              <a:t>أمر</a:t>
            </a:r>
            <a:r>
              <a:rPr lang="ar-YE" altLang="en-US" sz="2000" b="1" dirty="0">
                <a:solidFill>
                  <a:srgbClr val="646B86">
                    <a:lumMod val="50000"/>
                  </a:srgbClr>
                </a:solidFill>
              </a:rPr>
              <a:t> </a:t>
            </a:r>
            <a:r>
              <a:rPr lang="ar-YE" altLang="en-US" sz="2400" b="1" dirty="0">
                <a:solidFill>
                  <a:srgbClr val="646B86">
                    <a:lumMod val="50000"/>
                  </a:srgbClr>
                </a:solidFill>
              </a:rPr>
              <a:t>البحث</a:t>
            </a:r>
            <a:r>
              <a:rPr lang="ar-YE" altLang="en-US" sz="2000" b="1" dirty="0">
                <a:solidFill>
                  <a:srgbClr val="646B86">
                    <a:lumMod val="50000"/>
                  </a:srgbClr>
                </a:solidFill>
              </a:rPr>
              <a:t>:</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1.اضغط على مفتاح</a:t>
            </a:r>
            <a:r>
              <a:rPr lang="ar-SA" altLang="en-US" sz="1800" b="1" dirty="0">
                <a:solidFill>
                  <a:prstClr val="black"/>
                </a:solidFill>
                <a:latin typeface="Arial" panose="020B0604020202020204" pitchFamily="34" charset="0"/>
              </a:rPr>
              <a:t>ي</a:t>
            </a:r>
            <a:r>
              <a:rPr lang="ar-YE" altLang="en-US" sz="1800" b="1" dirty="0">
                <a:solidFill>
                  <a:prstClr val="black"/>
                </a:solidFill>
                <a:latin typeface="Arial" panose="020B0604020202020204" pitchFamily="34" charset="0"/>
              </a:rPr>
              <a:t> </a:t>
            </a:r>
            <a:r>
              <a:rPr lang="en-US" altLang="en-US" sz="1800" b="1" dirty="0">
                <a:solidFill>
                  <a:prstClr val="black"/>
                </a:solidFill>
                <a:latin typeface="Arial" panose="020B0604020202020204" pitchFamily="34" charset="0"/>
              </a:rPr>
              <a:t>(</a:t>
            </a:r>
            <a:r>
              <a:rPr lang="en-US" altLang="en-US" sz="1800" b="1" dirty="0" err="1">
                <a:solidFill>
                  <a:prstClr val="black"/>
                </a:solidFill>
                <a:latin typeface="Arial" panose="020B0604020202020204" pitchFamily="34" charset="0"/>
              </a:rPr>
              <a:t>Ctrl+F</a:t>
            </a:r>
            <a:r>
              <a:rPr lang="en-US" altLang="en-US" sz="1800" b="1" dirty="0">
                <a:solidFill>
                  <a:prstClr val="black"/>
                </a:solidFill>
                <a:latin typeface="Arial" panose="020B0604020202020204" pitchFamily="34" charset="0"/>
              </a:rPr>
              <a:t>)</a:t>
            </a:r>
            <a:r>
              <a:rPr lang="ar-YE" altLang="en-US" sz="1800" b="1" dirty="0">
                <a:solidFill>
                  <a:prstClr val="black"/>
                </a:solidFill>
                <a:latin typeface="Arial" panose="020B0604020202020204" pitchFamily="34" charset="0"/>
              </a:rPr>
              <a:t>معاً  أو انقر على زر (بحث) ضمن مجموعة(تحرير) من شريط (الصفحة الرئيس</a:t>
            </a:r>
            <a:r>
              <a:rPr lang="ar-SA" altLang="en-US" sz="1800" b="1" dirty="0">
                <a:solidFill>
                  <a:prstClr val="black"/>
                </a:solidFill>
                <a:latin typeface="Arial" panose="020B0604020202020204" pitchFamily="34" charset="0"/>
              </a:rPr>
              <a:t>ي</a:t>
            </a:r>
            <a:r>
              <a:rPr lang="ar-YE" altLang="en-US" sz="1800" b="1" dirty="0">
                <a:solidFill>
                  <a:prstClr val="black"/>
                </a:solidFill>
                <a:latin typeface="Arial" panose="020B0604020202020204" pitchFamily="34" charset="0"/>
              </a:rPr>
              <a:t>ة)</a:t>
            </a:r>
            <a:r>
              <a:rPr lang="ar-SA" altLang="en-US" sz="1800" b="1" dirty="0">
                <a:solidFill>
                  <a:prstClr val="black"/>
                </a:solidFill>
                <a:latin typeface="Arial" panose="020B0604020202020204" pitchFamily="34" charset="0"/>
              </a:rPr>
              <a:t>.</a:t>
            </a:r>
            <a:endParaRPr lang="ar-YE"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2.</a:t>
            </a:r>
            <a:r>
              <a:rPr lang="ar-SA" altLang="en-US" sz="1800" b="1" dirty="0">
                <a:solidFill>
                  <a:prstClr val="black"/>
                </a:solidFill>
                <a:latin typeface="Arial" panose="020B0604020202020204" pitchFamily="34" charset="0"/>
              </a:rPr>
              <a:t>أ</a:t>
            </a:r>
            <a:r>
              <a:rPr lang="ar-YE" altLang="en-US" sz="1800" b="1" dirty="0">
                <a:solidFill>
                  <a:prstClr val="black"/>
                </a:solidFill>
                <a:latin typeface="Arial" panose="020B0604020202020204" pitchFamily="34" charset="0"/>
              </a:rPr>
              <a:t>كتب النص المراد البحث عنه في مربع (البحث عن).</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3.انقر على زر (بحث عن التالي), ليتم مباشرة الوقوف على أول كلمة/جملة مطابقة للنص المكتوب.</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4.لمزيد من البحث كرر النقطة (3) إلى حين الوصول إلى نهاية النص, أو الخروج من مربع الحوار.</a:t>
            </a:r>
            <a:endParaRPr lang="ar-SA" altLang="en-US" sz="1800" b="1" dirty="0">
              <a:solidFill>
                <a:prstClr val="black"/>
              </a:solidFill>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715627" y="2363724"/>
            <a:ext cx="3600450" cy="1847850"/>
          </a:xfrm>
          <a:prstGeom prst="rect">
            <a:avLst/>
          </a:prstGeom>
        </p:spPr>
      </p:pic>
      <p:pic>
        <p:nvPicPr>
          <p:cNvPr id="6" name="Picture 5"/>
          <p:cNvPicPr>
            <a:picLocks noChangeAspect="1"/>
          </p:cNvPicPr>
          <p:nvPr/>
        </p:nvPicPr>
        <p:blipFill>
          <a:blip r:embed="rId3"/>
          <a:stretch>
            <a:fillRect/>
          </a:stretch>
        </p:blipFill>
        <p:spPr>
          <a:xfrm>
            <a:off x="1792328" y="4561812"/>
            <a:ext cx="3371850" cy="1704975"/>
          </a:xfrm>
          <a:prstGeom prst="rect">
            <a:avLst/>
          </a:prstGeom>
        </p:spPr>
      </p:pic>
    </p:spTree>
    <p:extLst>
      <p:ext uri="{BB962C8B-B14F-4D97-AF65-F5344CB8AC3E}">
        <p14:creationId xmlns:p14="http://schemas.microsoft.com/office/powerpoint/2010/main" val="161448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أمري </a:t>
            </a: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a:t>
            </a: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البحث, الإستبدال)</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11" name="مستطيل 8"/>
          <p:cNvSpPr>
            <a:spLocks noChangeArrowheads="1"/>
          </p:cNvSpPr>
          <p:nvPr/>
        </p:nvSpPr>
        <p:spPr bwMode="auto">
          <a:xfrm>
            <a:off x="5316078" y="1316082"/>
            <a:ext cx="5106799"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indent="-342900" algn="justLow" fontAlgn="base">
              <a:spcBef>
                <a:spcPct val="0"/>
              </a:spcBef>
              <a:spcAft>
                <a:spcPct val="0"/>
              </a:spcAft>
              <a:buClr>
                <a:srgbClr val="00B0F0"/>
              </a:buClr>
            </a:pPr>
            <a:r>
              <a:rPr lang="ar-YE" altLang="en-US" sz="2400" b="1" dirty="0">
                <a:solidFill>
                  <a:srgbClr val="646B86">
                    <a:lumMod val="50000"/>
                  </a:srgbClr>
                </a:solidFill>
              </a:rPr>
              <a:t>أمر ال</a:t>
            </a:r>
            <a:r>
              <a:rPr lang="ar-SA" altLang="en-US" sz="2400" b="1" dirty="0">
                <a:solidFill>
                  <a:srgbClr val="646B86">
                    <a:lumMod val="50000"/>
                  </a:srgbClr>
                </a:solidFill>
              </a:rPr>
              <a:t>استبدال</a:t>
            </a:r>
            <a:r>
              <a:rPr lang="ar-YE" altLang="en-US" sz="2400" b="1" dirty="0">
                <a:solidFill>
                  <a:srgbClr val="646B86">
                    <a:lumMod val="50000"/>
                  </a:srgbClr>
                </a:solidFill>
              </a:rPr>
              <a:t>:</a:t>
            </a:r>
            <a:endParaRPr lang="ar-SA" altLang="en-US" sz="2400" b="1" dirty="0">
              <a:solidFill>
                <a:srgbClr val="646B86">
                  <a:lumMod val="50000"/>
                </a:srgbClr>
              </a:solidFill>
            </a:endParaRPr>
          </a:p>
          <a:p>
            <a:pPr algn="justLow" fontAlgn="base">
              <a:spcBef>
                <a:spcPct val="0"/>
              </a:spcBef>
              <a:spcAft>
                <a:spcPct val="0"/>
              </a:spcAft>
              <a:buClr>
                <a:srgbClr val="00B0F0"/>
              </a:buClr>
              <a:buFont typeface="Wingdings" panose="05000000000000000000" pitchFamily="2" charset="2"/>
              <a:buChar char="Ø"/>
            </a:pPr>
            <a:endParaRPr lang="ar-YE" altLang="en-US" sz="2000" b="1" dirty="0">
              <a:solidFill>
                <a:srgbClr val="00B0F0"/>
              </a:solidFill>
            </a:endParaRP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1.اضغط على مفتاح</a:t>
            </a:r>
            <a:r>
              <a:rPr lang="ar-SA" altLang="en-US" sz="1800" b="1" dirty="0">
                <a:solidFill>
                  <a:prstClr val="black"/>
                </a:solidFill>
                <a:latin typeface="Arial" panose="020B0604020202020204" pitchFamily="34" charset="0"/>
              </a:rPr>
              <a:t>ي</a:t>
            </a:r>
            <a:r>
              <a:rPr lang="en-US" altLang="en-US" sz="1800" b="1" dirty="0">
                <a:solidFill>
                  <a:prstClr val="black"/>
                </a:solidFill>
                <a:latin typeface="Arial" panose="020B0604020202020204" pitchFamily="34" charset="0"/>
              </a:rPr>
              <a:t>(</a:t>
            </a:r>
            <a:r>
              <a:rPr lang="en-US" altLang="en-US" sz="1800" b="1" dirty="0" err="1">
                <a:solidFill>
                  <a:prstClr val="black"/>
                </a:solidFill>
                <a:latin typeface="Arial" panose="020B0604020202020204" pitchFamily="34" charset="0"/>
              </a:rPr>
              <a:t>Ctrl+F</a:t>
            </a:r>
            <a:r>
              <a:rPr lang="en-US" altLang="en-US" sz="1800" b="1" dirty="0">
                <a:solidFill>
                  <a:prstClr val="black"/>
                </a:solidFill>
                <a:latin typeface="Arial" panose="020B0604020202020204" pitchFamily="34" charset="0"/>
              </a:rPr>
              <a:t>) </a:t>
            </a:r>
            <a:r>
              <a:rPr lang="ar-YE" altLang="en-US" sz="1800" b="1" dirty="0">
                <a:solidFill>
                  <a:prstClr val="black"/>
                </a:solidFill>
                <a:latin typeface="Arial" panose="020B0604020202020204" pitchFamily="34" charset="0"/>
              </a:rPr>
              <a:t>معاً </a:t>
            </a:r>
            <a:r>
              <a:rPr lang="ar-SA" altLang="en-US" sz="1800" b="1" dirty="0">
                <a:solidFill>
                  <a:prstClr val="black"/>
                </a:solidFill>
                <a:latin typeface="Arial" panose="020B0604020202020204" pitchFamily="34" charset="0"/>
              </a:rPr>
              <a:t>أ</a:t>
            </a:r>
            <a:r>
              <a:rPr lang="ar-YE" altLang="en-US" sz="1800" b="1" dirty="0">
                <a:solidFill>
                  <a:prstClr val="black"/>
                </a:solidFill>
                <a:latin typeface="Arial" panose="020B0604020202020204" pitchFamily="34" charset="0"/>
              </a:rPr>
              <a:t>و انقر على زر (استبدال) ضمن مجموعة (تحرير) من شريط (الصفحة الرئيس</a:t>
            </a:r>
            <a:r>
              <a:rPr lang="ar-SA" altLang="en-US" sz="1800" b="1" dirty="0">
                <a:solidFill>
                  <a:prstClr val="black"/>
                </a:solidFill>
                <a:latin typeface="Arial" panose="020B0604020202020204" pitchFamily="34" charset="0"/>
              </a:rPr>
              <a:t>ي</a:t>
            </a:r>
            <a:r>
              <a:rPr lang="ar-YE" altLang="en-US" sz="1800" b="1" dirty="0">
                <a:solidFill>
                  <a:prstClr val="black"/>
                </a:solidFill>
                <a:latin typeface="Arial" panose="020B0604020202020204" pitchFamily="34" charset="0"/>
              </a:rPr>
              <a:t>ة)</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2.</a:t>
            </a:r>
            <a:r>
              <a:rPr lang="ar-SA" altLang="en-US" sz="1800" b="1" dirty="0">
                <a:solidFill>
                  <a:prstClr val="black"/>
                </a:solidFill>
                <a:latin typeface="Arial" panose="020B0604020202020204" pitchFamily="34" charset="0"/>
              </a:rPr>
              <a:t>أك</a:t>
            </a:r>
            <a:r>
              <a:rPr lang="ar-YE" altLang="en-US" sz="1800" b="1" dirty="0">
                <a:solidFill>
                  <a:prstClr val="black"/>
                </a:solidFill>
                <a:latin typeface="Arial" panose="020B0604020202020204" pitchFamily="34" charset="0"/>
              </a:rPr>
              <a:t>تب النص المراد استبداله في مربع (البحث عن) والنص الجديد في مربع (استبدال بـ) ضمن شريط (استبدال).</a:t>
            </a: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r>
              <a:rPr lang="ar-SA" altLang="en-US" sz="1800" b="1" dirty="0">
                <a:solidFill>
                  <a:prstClr val="black"/>
                </a:solidFill>
                <a:latin typeface="Arial" panose="020B0604020202020204" pitchFamily="34" charset="0"/>
              </a:rPr>
              <a:t>3</a:t>
            </a:r>
            <a:r>
              <a:rPr lang="ar-YE" altLang="en-US" sz="1800" b="1" dirty="0">
                <a:solidFill>
                  <a:prstClr val="black"/>
                </a:solidFill>
                <a:latin typeface="Arial" panose="020B0604020202020204" pitchFamily="34" charset="0"/>
              </a:rPr>
              <a:t>.انقر على زر (استبدال), ليتم مباشرة الوقوف على أول كلمة/ جملة مطابقة للنص المكتوب.</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لمزيد من الاستبدال كرر النقطة (3) إلى حين الوصول إلى نهاية النص, أو الخروج من مربع الحوار.</a:t>
            </a:r>
          </a:p>
          <a:p>
            <a:pPr fontAlgn="base">
              <a:spcBef>
                <a:spcPct val="0"/>
              </a:spcBef>
              <a:spcAft>
                <a:spcPct val="0"/>
              </a:spcAft>
              <a:buFontTx/>
              <a:buNone/>
            </a:pPr>
            <a:endParaRPr lang="ar-SA" altLang="en-US" sz="1800" b="1" dirty="0">
              <a:solidFill>
                <a:prstClr val="black"/>
              </a:solidFill>
              <a:latin typeface="Arial" panose="020B0604020202020204" pitchFamily="34" charset="0"/>
            </a:endParaRPr>
          </a:p>
          <a:p>
            <a:pPr marL="342900" indent="-342900" algn="justLow" fontAlgn="base">
              <a:spcBef>
                <a:spcPct val="0"/>
              </a:spcBef>
              <a:spcAft>
                <a:spcPct val="0"/>
              </a:spcAft>
              <a:buClr>
                <a:srgbClr val="00B0F0"/>
              </a:buClr>
            </a:pPr>
            <a:endParaRPr lang="ar-YE" altLang="en-US" sz="2000" b="1" dirty="0">
              <a:solidFill>
                <a:srgbClr val="646B86">
                  <a:lumMod val="50000"/>
                </a:srgbClr>
              </a:solidFill>
            </a:endParaRPr>
          </a:p>
        </p:txBody>
      </p:sp>
      <p:pic>
        <p:nvPicPr>
          <p:cNvPr id="2" name="Picture 1"/>
          <p:cNvPicPr>
            <a:picLocks noChangeAspect="1"/>
          </p:cNvPicPr>
          <p:nvPr/>
        </p:nvPicPr>
        <p:blipFill>
          <a:blip r:embed="rId2"/>
          <a:stretch>
            <a:fillRect/>
          </a:stretch>
        </p:blipFill>
        <p:spPr>
          <a:xfrm>
            <a:off x="1851397" y="2378036"/>
            <a:ext cx="3390900" cy="2105025"/>
          </a:xfrm>
          <a:prstGeom prst="rect">
            <a:avLst/>
          </a:prstGeom>
        </p:spPr>
      </p:pic>
    </p:spTree>
    <p:extLst>
      <p:ext uri="{BB962C8B-B14F-4D97-AF65-F5344CB8AC3E}">
        <p14:creationId xmlns:p14="http://schemas.microsoft.com/office/powerpoint/2010/main" val="11597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أمري (مسح التنسيقات)</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11" name="مستطيل 8"/>
          <p:cNvSpPr>
            <a:spLocks noChangeArrowheads="1"/>
          </p:cNvSpPr>
          <p:nvPr/>
        </p:nvSpPr>
        <p:spPr bwMode="auto">
          <a:xfrm>
            <a:off x="5316078" y="1316083"/>
            <a:ext cx="5106799"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indent="-342900" algn="justLow" fontAlgn="base">
              <a:spcBef>
                <a:spcPct val="0"/>
              </a:spcBef>
              <a:spcAft>
                <a:spcPct val="0"/>
              </a:spcAft>
              <a:buClr>
                <a:srgbClr val="00B0F0"/>
              </a:buClr>
            </a:pPr>
            <a:r>
              <a:rPr lang="ar-YE" altLang="en-US" sz="2400" b="1" dirty="0">
                <a:solidFill>
                  <a:srgbClr val="646B86">
                    <a:lumMod val="50000"/>
                  </a:srgbClr>
                </a:solidFill>
              </a:rPr>
              <a:t>أمر </a:t>
            </a:r>
            <a:r>
              <a:rPr lang="ar-SA" altLang="en-US" sz="2400" b="1" dirty="0">
                <a:solidFill>
                  <a:srgbClr val="646B86">
                    <a:lumMod val="50000"/>
                  </a:srgbClr>
                </a:solidFill>
              </a:rPr>
              <a:t>مسح التنسيقات</a:t>
            </a:r>
            <a:r>
              <a:rPr lang="ar-YE" altLang="en-US" sz="2400" b="1" dirty="0">
                <a:solidFill>
                  <a:srgbClr val="646B86">
                    <a:lumMod val="50000"/>
                  </a:srgbClr>
                </a:solidFill>
              </a:rPr>
              <a:t>:</a:t>
            </a:r>
            <a:endParaRPr lang="ar-SA" altLang="en-US" sz="2400" b="1" dirty="0">
              <a:solidFill>
                <a:srgbClr val="646B86">
                  <a:lumMod val="50000"/>
                </a:srgbClr>
              </a:solidFill>
            </a:endParaRPr>
          </a:p>
          <a:p>
            <a:pPr algn="justLow" fontAlgn="base">
              <a:spcBef>
                <a:spcPct val="0"/>
              </a:spcBef>
              <a:spcAft>
                <a:spcPct val="0"/>
              </a:spcAft>
              <a:buClr>
                <a:srgbClr val="00B0F0"/>
              </a:buClr>
              <a:buFont typeface="Wingdings" panose="05000000000000000000" pitchFamily="2" charset="2"/>
              <a:buChar char="Ø"/>
            </a:pPr>
            <a:endParaRPr lang="ar-YE" altLang="en-US" sz="2000" b="1" dirty="0">
              <a:solidFill>
                <a:srgbClr val="00B0F0"/>
              </a:solidFill>
            </a:endParaRPr>
          </a:p>
          <a:p>
            <a:pPr algn="justLow" fontAlgn="base">
              <a:lnSpc>
                <a:spcPct val="150000"/>
              </a:lnSpc>
              <a:spcBef>
                <a:spcPct val="0"/>
              </a:spcBef>
              <a:spcAft>
                <a:spcPct val="0"/>
              </a:spcAft>
              <a:buFontTx/>
              <a:buNone/>
            </a:pPr>
            <a:endParaRPr lang="ar-YE" altLang="en-US" sz="1800" b="1" dirty="0">
              <a:solidFill>
                <a:prstClr val="black"/>
              </a:solidFill>
              <a:latin typeface="Arial" panose="020B0604020202020204" pitchFamily="34" charset="0"/>
            </a:endParaRPr>
          </a:p>
          <a:p>
            <a:pPr fontAlgn="base">
              <a:spcBef>
                <a:spcPct val="0"/>
              </a:spcBef>
              <a:spcAft>
                <a:spcPct val="0"/>
              </a:spcAft>
              <a:buFontTx/>
              <a:buNone/>
            </a:pPr>
            <a:endParaRPr lang="ar-SA" altLang="en-US" sz="1800" b="1" dirty="0">
              <a:solidFill>
                <a:prstClr val="black"/>
              </a:solidFill>
              <a:latin typeface="Arial" panose="020B0604020202020204" pitchFamily="34" charset="0"/>
            </a:endParaRPr>
          </a:p>
          <a:p>
            <a:pPr marL="342900" indent="-342900" algn="justLow" fontAlgn="base">
              <a:spcBef>
                <a:spcPct val="0"/>
              </a:spcBef>
              <a:spcAft>
                <a:spcPct val="0"/>
              </a:spcAft>
              <a:buClr>
                <a:srgbClr val="00B0F0"/>
              </a:buClr>
            </a:pPr>
            <a:endParaRPr lang="ar-YE" altLang="en-US" sz="2000" b="1" dirty="0">
              <a:solidFill>
                <a:srgbClr val="646B86">
                  <a:lumMod val="50000"/>
                </a:srgbClr>
              </a:solidFill>
            </a:endParaRPr>
          </a:p>
        </p:txBody>
      </p:sp>
      <p:sp>
        <p:nvSpPr>
          <p:cNvPr id="8" name="مستطيل 7"/>
          <p:cNvSpPr>
            <a:spLocks noChangeArrowheads="1"/>
          </p:cNvSpPr>
          <p:nvPr/>
        </p:nvSpPr>
        <p:spPr bwMode="auto">
          <a:xfrm>
            <a:off x="5766270" y="1951676"/>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يُمكنك مسح التنسيقات وعادة النص المحدد إلى الشكل الافتراضي للتنسيق</a:t>
            </a:r>
            <a:r>
              <a:rPr lang="ar-SA" altLang="en-US" sz="1800" b="1" dirty="0">
                <a:solidFill>
                  <a:prstClr val="black"/>
                </a:solidFill>
                <a:latin typeface="Arial" panose="020B0604020202020204" pitchFamily="34" charset="0"/>
              </a:rPr>
              <a:t>،</a:t>
            </a:r>
            <a:r>
              <a:rPr lang="ar-YE" altLang="en-US" sz="1800" b="1" dirty="0">
                <a:solidFill>
                  <a:prstClr val="black"/>
                </a:solidFill>
                <a:latin typeface="Arial" panose="020B0604020202020204" pitchFamily="34" charset="0"/>
              </a:rPr>
              <a:t> وذلك من خلال </a:t>
            </a:r>
            <a:r>
              <a:rPr lang="ar-SA" altLang="en-US" sz="1800" b="1" dirty="0">
                <a:solidFill>
                  <a:prstClr val="black"/>
                </a:solidFill>
                <a:latin typeface="Arial" panose="020B0604020202020204" pitchFamily="34" charset="0"/>
              </a:rPr>
              <a:t>ا</a:t>
            </a:r>
            <a:r>
              <a:rPr lang="ar-YE" altLang="en-US" sz="1800" b="1" dirty="0">
                <a:solidFill>
                  <a:prstClr val="black"/>
                </a:solidFill>
                <a:latin typeface="Arial" panose="020B0604020202020204" pitchFamily="34" charset="0"/>
              </a:rPr>
              <a:t>تباع الخطوات التالية:  </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1.حدد النص المُراد مسح التنسيقات التي تم تطبيقها عليه (الخط, المحاذاة, ...).</a:t>
            </a:r>
          </a:p>
        </p:txBody>
      </p:sp>
      <p:sp>
        <p:nvSpPr>
          <p:cNvPr id="9" name="مستطيل 9"/>
          <p:cNvSpPr>
            <a:spLocks noChangeArrowheads="1"/>
          </p:cNvSpPr>
          <p:nvPr/>
        </p:nvSpPr>
        <p:spPr bwMode="auto">
          <a:xfrm>
            <a:off x="6615058" y="3810634"/>
            <a:ext cx="377983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800" b="1" dirty="0">
                <a:solidFill>
                  <a:prstClr val="black"/>
                </a:solidFill>
                <a:latin typeface="Arial" panose="020B0604020202020204" pitchFamily="34" charset="0"/>
              </a:rPr>
              <a:t>2</a:t>
            </a:r>
            <a:r>
              <a:rPr lang="ar-YE" altLang="en-US" sz="1800" b="1" dirty="0">
                <a:solidFill>
                  <a:prstClr val="black"/>
                </a:solidFill>
                <a:latin typeface="Arial" panose="020B0604020202020204" pitchFamily="34" charset="0"/>
              </a:rPr>
              <a:t>.انقر على زر(مسح التنسيقات) ضمن مجموعة (خط) من شريط (الصفحة الرئيسية), ليعود النص المحّدد بدو</a:t>
            </a:r>
            <a:r>
              <a:rPr lang="ar-SA" altLang="en-US" sz="1800" b="1" dirty="0">
                <a:solidFill>
                  <a:prstClr val="black"/>
                </a:solidFill>
                <a:latin typeface="Arial" panose="020B0604020202020204" pitchFamily="34" charset="0"/>
              </a:rPr>
              <a:t>ن</a:t>
            </a:r>
            <a:r>
              <a:rPr lang="ar-YE" altLang="en-US" sz="1800" b="1" dirty="0">
                <a:solidFill>
                  <a:prstClr val="black"/>
                </a:solidFill>
                <a:latin typeface="Arial" panose="020B0604020202020204" pitchFamily="34" charset="0"/>
              </a:rPr>
              <a:t> تنسيق كما في الشكل.</a:t>
            </a:r>
          </a:p>
        </p:txBody>
      </p:sp>
      <p:pic>
        <p:nvPicPr>
          <p:cNvPr id="2" name="Picture 1"/>
          <p:cNvPicPr>
            <a:picLocks noChangeAspect="1"/>
          </p:cNvPicPr>
          <p:nvPr/>
        </p:nvPicPr>
        <p:blipFill>
          <a:blip r:embed="rId2"/>
          <a:stretch>
            <a:fillRect/>
          </a:stretch>
        </p:blipFill>
        <p:spPr>
          <a:xfrm>
            <a:off x="2052129" y="2543414"/>
            <a:ext cx="3259632" cy="2453242"/>
          </a:xfrm>
          <a:prstGeom prst="rect">
            <a:avLst/>
          </a:prstGeom>
        </p:spPr>
      </p:pic>
    </p:spTree>
    <p:extLst>
      <p:ext uri="{BB962C8B-B14F-4D97-AF65-F5344CB8AC3E}">
        <p14:creationId xmlns:p14="http://schemas.microsoft.com/office/powerpoint/2010/main" val="100294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أنواع العرض</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8" name="مستطيل 7"/>
          <p:cNvSpPr>
            <a:spLocks noChangeArrowheads="1"/>
          </p:cNvSpPr>
          <p:nvPr/>
        </p:nvSpPr>
        <p:spPr bwMode="auto">
          <a:xfrm>
            <a:off x="1825625" y="1337663"/>
            <a:ext cx="85344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 typeface="Arial" panose="020B0604020202020204" pitchFamily="34" charset="0"/>
              <a:buNone/>
            </a:pPr>
            <a:r>
              <a:rPr lang="ar-SA" sz="1800" b="1" dirty="0">
                <a:solidFill>
                  <a:prstClr val="black"/>
                </a:solidFill>
                <a:latin typeface="Arial" panose="020B0604020202020204" pitchFamily="34" charset="0"/>
              </a:rPr>
              <a:t>يمكنك </a:t>
            </a:r>
            <a:r>
              <a:rPr lang="ar-JO" sz="1800" b="1" dirty="0">
                <a:solidFill>
                  <a:prstClr val="black"/>
                </a:solidFill>
                <a:latin typeface="Arial" panose="020B0604020202020204" pitchFamily="34" charset="0"/>
              </a:rPr>
              <a:t>عرض المستند</a:t>
            </a:r>
            <a:r>
              <a:rPr lang="ar-SA" sz="1800" b="1" dirty="0">
                <a:solidFill>
                  <a:prstClr val="black"/>
                </a:solidFill>
                <a:latin typeface="Arial" panose="020B0604020202020204" pitchFamily="34" charset="0"/>
              </a:rPr>
              <a:t> بطرق مختلفة </a:t>
            </a:r>
            <a:r>
              <a:rPr lang="ar-JO" sz="1800" b="1" dirty="0">
                <a:solidFill>
                  <a:prstClr val="black"/>
                </a:solidFill>
                <a:latin typeface="Arial" panose="020B0604020202020204" pitchFamily="34" charset="0"/>
              </a:rPr>
              <a:t>.كل ما عليك فعله هو النقر على طريقة العرض التي تريدها. وتشرح كل طريقة عرض نفسها بطريقة رائعة. </a:t>
            </a:r>
          </a:p>
          <a:p>
            <a:pPr marL="285750" indent="-285750" algn="justLow" fontAlgn="base">
              <a:lnSpc>
                <a:spcPct val="150000"/>
              </a:lnSpc>
              <a:spcBef>
                <a:spcPct val="0"/>
              </a:spcBef>
              <a:spcAft>
                <a:spcPct val="0"/>
              </a:spcAft>
            </a:pPr>
            <a:r>
              <a:rPr lang="ar-JO" sz="1800" b="1" dirty="0">
                <a:solidFill>
                  <a:prstClr val="black"/>
                </a:solidFill>
                <a:latin typeface="Arial" panose="020B0604020202020204" pitchFamily="34" charset="0"/>
              </a:rPr>
              <a:t>(تخطيط الطباعة) يمكن</a:t>
            </a:r>
            <a:r>
              <a:rPr lang="ar-SA" sz="1800" b="1" dirty="0">
                <a:solidFill>
                  <a:prstClr val="black"/>
                </a:solidFill>
                <a:latin typeface="Arial" panose="020B0604020202020204" pitchFamily="34" charset="0"/>
              </a:rPr>
              <a:t>ك من</a:t>
            </a:r>
            <a:r>
              <a:rPr lang="ar-JO" sz="1800" b="1" dirty="0">
                <a:solidFill>
                  <a:prstClr val="black"/>
                </a:solidFill>
                <a:latin typeface="Arial" panose="020B0604020202020204" pitchFamily="34" charset="0"/>
              </a:rPr>
              <a:t> أن ترى المستند كما سيظهر على الورقة </a:t>
            </a:r>
            <a:r>
              <a:rPr lang="ar-SA" sz="1800" b="1" dirty="0">
                <a:solidFill>
                  <a:prstClr val="black"/>
                </a:solidFill>
                <a:latin typeface="Arial" panose="020B0604020202020204" pitchFamily="34" charset="0"/>
              </a:rPr>
              <a:t>عند الطباعة</a:t>
            </a:r>
          </a:p>
          <a:p>
            <a:pPr marL="285750" indent="-285750" algn="justLow" fontAlgn="base">
              <a:lnSpc>
                <a:spcPct val="150000"/>
              </a:lnSpc>
              <a:spcBef>
                <a:spcPct val="0"/>
              </a:spcBef>
              <a:spcAft>
                <a:spcPct val="0"/>
              </a:spcAft>
            </a:pPr>
            <a:r>
              <a:rPr lang="ar-JO" sz="1800" b="1" dirty="0">
                <a:solidFill>
                  <a:prstClr val="black"/>
                </a:solidFill>
                <a:latin typeface="Arial" panose="020B0604020202020204" pitchFamily="34" charset="0"/>
              </a:rPr>
              <a:t> القراءة في وضع ملء الشاشة </a:t>
            </a:r>
            <a:endParaRPr lang="ar-SA" sz="1800" b="1" dirty="0">
              <a:solidFill>
                <a:prstClr val="black"/>
              </a:solidFill>
              <a:latin typeface="Arial" panose="020B0604020202020204" pitchFamily="34" charset="0"/>
            </a:endParaRPr>
          </a:p>
          <a:p>
            <a:pPr marL="285750" indent="-285750" algn="justLow" fontAlgn="base">
              <a:lnSpc>
                <a:spcPct val="150000"/>
              </a:lnSpc>
              <a:spcBef>
                <a:spcPct val="0"/>
              </a:spcBef>
              <a:spcAft>
                <a:spcPct val="0"/>
              </a:spcAft>
            </a:pPr>
            <a:r>
              <a:rPr lang="ar-JO" sz="1800" b="1" dirty="0">
                <a:solidFill>
                  <a:prstClr val="black"/>
                </a:solidFill>
                <a:latin typeface="Arial" panose="020B0604020202020204" pitchFamily="34" charset="0"/>
              </a:rPr>
              <a:t>صفحة الويب </a:t>
            </a:r>
            <a:endParaRPr lang="ar-SA" sz="1800" b="1" dirty="0">
              <a:solidFill>
                <a:prstClr val="black"/>
              </a:solidFill>
              <a:latin typeface="Arial" panose="020B0604020202020204" pitchFamily="34" charset="0"/>
            </a:endParaRPr>
          </a:p>
          <a:p>
            <a:pPr marL="285750" indent="-285750" algn="justLow" fontAlgn="base">
              <a:lnSpc>
                <a:spcPct val="150000"/>
              </a:lnSpc>
              <a:spcBef>
                <a:spcPct val="0"/>
              </a:spcBef>
              <a:spcAft>
                <a:spcPct val="0"/>
              </a:spcAft>
            </a:pPr>
            <a:r>
              <a:rPr lang="ar-JO" sz="1800" b="1" dirty="0">
                <a:solidFill>
                  <a:prstClr val="black"/>
                </a:solidFill>
                <a:latin typeface="Arial" panose="020B0604020202020204" pitchFamily="34" charset="0"/>
              </a:rPr>
              <a:t>صيغة المخطط التفصيلي </a:t>
            </a:r>
            <a:endParaRPr lang="ar-SA" sz="1800" b="1" dirty="0">
              <a:solidFill>
                <a:prstClr val="black"/>
              </a:solidFill>
              <a:latin typeface="Arial" panose="020B0604020202020204" pitchFamily="34" charset="0"/>
            </a:endParaRPr>
          </a:p>
          <a:p>
            <a:pPr marL="285750" indent="-285750" algn="justLow" fontAlgn="base">
              <a:lnSpc>
                <a:spcPct val="150000"/>
              </a:lnSpc>
              <a:spcBef>
                <a:spcPct val="0"/>
              </a:spcBef>
              <a:spcAft>
                <a:spcPct val="0"/>
              </a:spcAft>
            </a:pPr>
            <a:r>
              <a:rPr lang="ar-JO" sz="1800" b="1" dirty="0">
                <a:solidFill>
                  <a:prstClr val="black"/>
                </a:solidFill>
                <a:latin typeface="Arial" panose="020B0604020202020204" pitchFamily="34" charset="0"/>
              </a:rPr>
              <a:t>صيغة المسودة (التي ستعرض سمات اقل). </a:t>
            </a:r>
          </a:p>
        </p:txBody>
      </p:sp>
      <p:pic>
        <p:nvPicPr>
          <p:cNvPr id="10" name="صورة 7"/>
          <p:cNvPicPr/>
          <p:nvPr/>
        </p:nvPicPr>
        <p:blipFill>
          <a:blip r:embed="rId2" cstate="print"/>
          <a:srcRect/>
          <a:stretch>
            <a:fillRect/>
          </a:stretch>
        </p:blipFill>
        <p:spPr bwMode="auto">
          <a:xfrm>
            <a:off x="1825624" y="2924945"/>
            <a:ext cx="4846440" cy="2232248"/>
          </a:xfrm>
          <a:prstGeom prst="rect">
            <a:avLst/>
          </a:prstGeom>
          <a:noFill/>
          <a:ln w="9525">
            <a:noFill/>
            <a:miter lim="800000"/>
            <a:headEnd/>
            <a:tailEnd/>
          </a:ln>
        </p:spPr>
      </p:pic>
      <p:pic>
        <p:nvPicPr>
          <p:cNvPr id="12" name="صورة 6"/>
          <p:cNvPicPr/>
          <p:nvPr/>
        </p:nvPicPr>
        <p:blipFill>
          <a:blip r:embed="rId3" cstate="print"/>
          <a:srcRect/>
          <a:stretch>
            <a:fillRect/>
          </a:stretch>
        </p:blipFill>
        <p:spPr bwMode="auto">
          <a:xfrm>
            <a:off x="2567608" y="5301935"/>
            <a:ext cx="2808312" cy="871625"/>
          </a:xfrm>
          <a:prstGeom prst="rect">
            <a:avLst/>
          </a:prstGeom>
          <a:noFill/>
          <a:ln w="9525">
            <a:noFill/>
            <a:miter lim="800000"/>
            <a:headEnd/>
            <a:tailEnd/>
          </a:ln>
        </p:spPr>
      </p:pic>
    </p:spTree>
    <p:extLst>
      <p:ext uri="{BB962C8B-B14F-4D97-AF65-F5344CB8AC3E}">
        <p14:creationId xmlns:p14="http://schemas.microsoft.com/office/powerpoint/2010/main" val="217586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إظهار </a:t>
            </a: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 إخفاء الأدوات على شريط الوصول </a:t>
            </a: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المباشر</a:t>
            </a:r>
            <a:r>
              <a:rPr lang="ar-SA" sz="5400" dirty="0">
                <a:solidFill>
                  <a:srgbClr val="B80000"/>
                </a:solidFill>
                <a:latin typeface="Andalus" pitchFamily="2" charset="-78"/>
                <a:cs typeface="Andalus" pitchFamily="2" charset="-78"/>
              </a:rPr>
              <a:t/>
            </a:r>
            <a:br>
              <a:rPr lang="ar-SA" sz="5400" dirty="0">
                <a:solidFill>
                  <a:srgbClr val="B80000"/>
                </a:solidFill>
                <a:latin typeface="Andalus" pitchFamily="2" charset="-78"/>
                <a:cs typeface="Andalus" pitchFamily="2" charset="-78"/>
              </a:rPr>
            </a:b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8" name="مستطيل 7"/>
          <p:cNvSpPr>
            <a:spLocks noChangeArrowheads="1"/>
          </p:cNvSpPr>
          <p:nvPr/>
        </p:nvSpPr>
        <p:spPr bwMode="auto">
          <a:xfrm>
            <a:off x="1762777" y="1556792"/>
            <a:ext cx="8597249"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 typeface="Arial" panose="020B0604020202020204" pitchFamily="34" charset="0"/>
              <a:buNone/>
            </a:pPr>
            <a:r>
              <a:rPr lang="ar-YE" altLang="en-US" sz="2000" b="1" dirty="0">
                <a:solidFill>
                  <a:srgbClr val="646B86">
                    <a:lumMod val="50000"/>
                  </a:srgbClr>
                </a:solidFill>
                <a:latin typeface="Arial" panose="020B0604020202020204" pitchFamily="34" charset="0"/>
              </a:rPr>
              <a:t>شريط الوصول المباشر: </a:t>
            </a:r>
            <a:r>
              <a:rPr lang="ar-YE" altLang="en-US" sz="1800" b="1" dirty="0">
                <a:solidFill>
                  <a:prstClr val="black"/>
                </a:solidFill>
                <a:latin typeface="Arial" panose="020B0604020202020204" pitchFamily="34" charset="0"/>
              </a:rPr>
              <a:t>هو أحد ميزات برنامج (معالج النصوص ويقدم هذا الشريط خدمة الوصول المباشر لأي من أيقونات النظام بدون الدخول لها عبر شريط الأدوات الخاص بالأيقونة, وللتحكم بالأيقونات المعروضة على هذا الشريط، اتبع ال</a:t>
            </a:r>
            <a:r>
              <a:rPr lang="ar-SA" altLang="en-US" sz="1800" b="1" dirty="0">
                <a:solidFill>
                  <a:prstClr val="black"/>
                </a:solidFill>
                <a:latin typeface="Arial" panose="020B0604020202020204" pitchFamily="34" charset="0"/>
              </a:rPr>
              <a:t>خطوات</a:t>
            </a:r>
            <a:r>
              <a:rPr lang="ar-YE" altLang="en-US" sz="1800" b="1" dirty="0">
                <a:solidFill>
                  <a:prstClr val="black"/>
                </a:solidFill>
                <a:latin typeface="Arial" panose="020B0604020202020204" pitchFamily="34" charset="0"/>
              </a:rPr>
              <a:t> التالية:</a:t>
            </a: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 typeface="Arial" panose="020B0604020202020204" pitchFamily="34" charset="0"/>
              <a:buNone/>
            </a:pPr>
            <a:endParaRPr lang="ar-SA" altLang="en-US" sz="1800" b="1" dirty="0">
              <a:solidFill>
                <a:prstClr val="black"/>
              </a:solidFill>
              <a:latin typeface="Arial" panose="020B0604020202020204" pitchFamily="34" charset="0"/>
            </a:endParaRP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1.انقر على سهم (شريط الوصول المباشر)</a:t>
            </a:r>
            <a:endParaRPr lang="en-US" altLang="en-US" sz="1800" b="1" dirty="0">
              <a:solidFill>
                <a:prstClr val="black"/>
              </a:solidFill>
              <a:latin typeface="Arial" panose="020B0604020202020204" pitchFamily="34" charset="0"/>
            </a:endParaRP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 لتظهر قائمة (تخصيص شريط أدوات الوصول المباشر).</a:t>
            </a: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2.انقر على الخيارات التي ترغب باستخدامها في العرض</a:t>
            </a:r>
            <a:endParaRPr lang="ar-SA" altLang="en-US" sz="1800" b="1" dirty="0">
              <a:solidFill>
                <a:prstClr val="black"/>
              </a:solidFill>
              <a:latin typeface="Arial" panose="020B0604020202020204" pitchFamily="34" charset="0"/>
            </a:endParaRP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 لتظهر بجانبها إشارة (√).</a:t>
            </a: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3.في حال الرغبة في إخفاء أي من أيقونات الوصول المباشر,</a:t>
            </a:r>
            <a:endParaRPr lang="en-US" altLang="en-US" sz="1800" b="1" dirty="0">
              <a:solidFill>
                <a:prstClr val="black"/>
              </a:solidFill>
              <a:latin typeface="Arial" panose="020B0604020202020204" pitchFamily="34" charset="0"/>
            </a:endParaRP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 انقر على الخيارات التي ترغب بإخفائها من العرض لتختفي من جانبها إشارة (√). </a:t>
            </a: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 typeface="Arial" panose="020B0604020202020204" pitchFamily="34" charset="0"/>
              <a:buNone/>
            </a:pPr>
            <a:endParaRPr lang="ar-YE" altLang="en-US" sz="1800" b="1" dirty="0">
              <a:solidFill>
                <a:srgbClr val="00B0F0"/>
              </a:solidFill>
            </a:endParaRPr>
          </a:p>
          <a:p>
            <a:pPr algn="justLow" fontAlgn="base">
              <a:lnSpc>
                <a:spcPct val="150000"/>
              </a:lnSpc>
              <a:spcBef>
                <a:spcPct val="0"/>
              </a:spcBef>
              <a:spcAft>
                <a:spcPct val="0"/>
              </a:spcAft>
              <a:buFont typeface="Arial" panose="020B0604020202020204" pitchFamily="34" charset="0"/>
              <a:buNone/>
            </a:pPr>
            <a:endParaRPr lang="ar-JO" sz="1800" b="1" dirty="0">
              <a:solidFill>
                <a:prstClr val="black"/>
              </a:solidFill>
              <a:latin typeface="Arial" panose="020B0604020202020204" pitchFamily="34" charset="0"/>
            </a:endParaRPr>
          </a:p>
        </p:txBody>
      </p:sp>
      <p:pic>
        <p:nvPicPr>
          <p:cNvPr id="9" name="صورة 43"/>
          <p:cNvPicPr/>
          <p:nvPr/>
        </p:nvPicPr>
        <p:blipFill>
          <a:blip r:embed="rId2" cstate="print"/>
          <a:srcRect/>
          <a:stretch>
            <a:fillRect/>
          </a:stretch>
        </p:blipFill>
        <p:spPr bwMode="auto">
          <a:xfrm>
            <a:off x="1919536" y="2630774"/>
            <a:ext cx="3678662" cy="2670435"/>
          </a:xfrm>
          <a:prstGeom prst="rect">
            <a:avLst/>
          </a:prstGeom>
          <a:noFill/>
          <a:ln w="9525">
            <a:noFill/>
            <a:miter lim="800000"/>
            <a:headEnd/>
            <a:tailEnd/>
          </a:ln>
        </p:spPr>
      </p:pic>
    </p:spTree>
    <p:extLst>
      <p:ext uri="{BB962C8B-B14F-4D97-AF65-F5344CB8AC3E}">
        <p14:creationId xmlns:p14="http://schemas.microsoft.com/office/powerpoint/2010/main" val="239150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تكبير </a:t>
            </a: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وتصغير الصفحة </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6" name="مستطيل 8"/>
          <p:cNvSpPr>
            <a:spLocks noChangeArrowheads="1"/>
          </p:cNvSpPr>
          <p:nvPr/>
        </p:nvSpPr>
        <p:spPr bwMode="auto">
          <a:xfrm>
            <a:off x="1919537" y="1662996"/>
            <a:ext cx="83797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800" b="1" dirty="0">
                <a:solidFill>
                  <a:prstClr val="black"/>
                </a:solidFill>
                <a:latin typeface="Arial" panose="020B0604020202020204" pitchFamily="34" charset="0"/>
              </a:rPr>
              <a:t>هو</a:t>
            </a:r>
            <a:r>
              <a:rPr lang="ar-YE" altLang="en-US" sz="1800" b="1" dirty="0">
                <a:solidFill>
                  <a:prstClr val="black"/>
                </a:solidFill>
                <a:latin typeface="Arial" panose="020B0604020202020204" pitchFamily="34" charset="0"/>
              </a:rPr>
              <a:t> أمر يُمكن المستخدم من تحديد حجم الصفحة بما يتناسب مع راحته بدون التأثير الفعلي على الطباعة, ويتم ذلك من خلال </a:t>
            </a:r>
            <a:r>
              <a:rPr lang="ar-SA" altLang="en-US" sz="1800" b="1" dirty="0">
                <a:solidFill>
                  <a:prstClr val="black"/>
                </a:solidFill>
                <a:latin typeface="Arial" panose="020B0604020202020204" pitchFamily="34" charset="0"/>
              </a:rPr>
              <a:t>ا</a:t>
            </a:r>
            <a:r>
              <a:rPr lang="ar-YE" altLang="en-US" sz="1800" b="1" dirty="0">
                <a:solidFill>
                  <a:prstClr val="black"/>
                </a:solidFill>
                <a:latin typeface="Arial" panose="020B0604020202020204" pitchFamily="34" charset="0"/>
              </a:rPr>
              <a:t>تباع احد الطريقتين التاليتين:</a:t>
            </a:r>
          </a:p>
        </p:txBody>
      </p:sp>
      <p:sp>
        <p:nvSpPr>
          <p:cNvPr id="9" name="مستطيل 9"/>
          <p:cNvSpPr>
            <a:spLocks noChangeArrowheads="1"/>
          </p:cNvSpPr>
          <p:nvPr/>
        </p:nvSpPr>
        <p:spPr bwMode="auto">
          <a:xfrm>
            <a:off x="5244797" y="2817814"/>
            <a:ext cx="51152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285750" indent="-285750" algn="justLow" fontAlgn="base">
              <a:spcBef>
                <a:spcPct val="0"/>
              </a:spcBef>
              <a:spcAft>
                <a:spcPct val="0"/>
              </a:spcAft>
              <a:buClr>
                <a:srgbClr val="00B0F0"/>
              </a:buClr>
            </a:pPr>
            <a:r>
              <a:rPr lang="ar-SA" altLang="en-US" sz="1800" b="1" dirty="0">
                <a:solidFill>
                  <a:srgbClr val="646B86">
                    <a:lumMod val="50000"/>
                  </a:srgbClr>
                </a:solidFill>
                <a:latin typeface="Arial" panose="020B0604020202020204" pitchFamily="34" charset="0"/>
              </a:rPr>
              <a:t>ا</a:t>
            </a:r>
            <a:r>
              <a:rPr lang="ar-YE" altLang="en-US" sz="1800" b="1" dirty="0">
                <a:solidFill>
                  <a:srgbClr val="646B86">
                    <a:lumMod val="50000"/>
                  </a:srgbClr>
                </a:solidFill>
                <a:latin typeface="Arial" panose="020B0604020202020204" pitchFamily="34" charset="0"/>
              </a:rPr>
              <a:t>لطريقة الأولى:</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انقر على </a:t>
            </a:r>
            <a:r>
              <a:rPr lang="ar-SA" altLang="en-US" sz="1800" b="1" dirty="0">
                <a:solidFill>
                  <a:prstClr val="black"/>
                </a:solidFill>
                <a:latin typeface="Arial" panose="020B0604020202020204" pitchFamily="34" charset="0"/>
              </a:rPr>
              <a:t>أ</a:t>
            </a:r>
            <a:r>
              <a:rPr lang="ar-YE" altLang="en-US" sz="1800" b="1" dirty="0">
                <a:solidFill>
                  <a:prstClr val="black"/>
                </a:solidFill>
                <a:latin typeface="Arial" panose="020B0604020202020204" pitchFamily="34" charset="0"/>
              </a:rPr>
              <a:t>حد خيارات مجموعة (تصغير/ تكبير) من شريط (عرض), ليتم مباشرة تغيير حجم العرض </a:t>
            </a:r>
            <a:r>
              <a:rPr lang="ar-SA" altLang="en-US" sz="1700" b="1" dirty="0">
                <a:solidFill>
                  <a:prstClr val="black"/>
                </a:solidFill>
              </a:rPr>
              <a:t>.</a:t>
            </a:r>
            <a:endParaRPr lang="ar-YE" altLang="en-US" sz="1700" b="1" dirty="0">
              <a:solidFill>
                <a:prstClr val="black"/>
              </a:solidFill>
            </a:endParaRPr>
          </a:p>
        </p:txBody>
      </p:sp>
      <p:sp>
        <p:nvSpPr>
          <p:cNvPr id="10" name="مستطيل 10"/>
          <p:cNvSpPr>
            <a:spLocks noChangeArrowheads="1"/>
          </p:cNvSpPr>
          <p:nvPr/>
        </p:nvSpPr>
        <p:spPr bwMode="auto">
          <a:xfrm>
            <a:off x="5307648" y="4353389"/>
            <a:ext cx="51152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285750" indent="-285750" algn="justLow" fontAlgn="base">
              <a:spcBef>
                <a:spcPct val="0"/>
              </a:spcBef>
              <a:spcAft>
                <a:spcPct val="0"/>
              </a:spcAft>
              <a:buClr>
                <a:srgbClr val="00B0F0"/>
              </a:buClr>
            </a:pPr>
            <a:r>
              <a:rPr lang="ar-SA" altLang="en-US" sz="1800" b="1" dirty="0">
                <a:solidFill>
                  <a:srgbClr val="646B86">
                    <a:lumMod val="50000"/>
                  </a:srgbClr>
                </a:solidFill>
                <a:latin typeface="Arial" panose="020B0604020202020204" pitchFamily="34" charset="0"/>
              </a:rPr>
              <a:t>ا</a:t>
            </a:r>
            <a:r>
              <a:rPr lang="ar-YE" altLang="en-US" sz="1800" b="1" dirty="0">
                <a:solidFill>
                  <a:srgbClr val="646B86">
                    <a:lumMod val="50000"/>
                  </a:srgbClr>
                </a:solidFill>
                <a:latin typeface="Arial" panose="020B0604020202020204" pitchFamily="34" charset="0"/>
              </a:rPr>
              <a:t>لطريقة الثانية: </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انقر على شريط (تكبير/ تصغير) وحرك سهم المؤشر مع الاستمرار بالضغط على زر الفأرة الأيسر إلى الجهة التي ترغب بها</a:t>
            </a:r>
            <a:r>
              <a:rPr lang="ar-YE" altLang="en-US" sz="1700" b="1" dirty="0">
                <a:solidFill>
                  <a:prstClr val="black"/>
                </a:solidFill>
              </a:rPr>
              <a:t>.</a:t>
            </a:r>
          </a:p>
        </p:txBody>
      </p:sp>
      <p:pic>
        <p:nvPicPr>
          <p:cNvPr id="11" name="صورة 4"/>
          <p:cNvPicPr/>
          <p:nvPr/>
        </p:nvPicPr>
        <p:blipFill>
          <a:blip r:embed="rId2" cstate="print"/>
          <a:srcRect/>
          <a:stretch>
            <a:fillRect/>
          </a:stretch>
        </p:blipFill>
        <p:spPr bwMode="auto">
          <a:xfrm>
            <a:off x="2207568" y="2738581"/>
            <a:ext cx="2674788" cy="1358792"/>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2721050" y="4624940"/>
            <a:ext cx="1647825" cy="657225"/>
          </a:xfrm>
          <a:prstGeom prst="rect">
            <a:avLst/>
          </a:prstGeom>
        </p:spPr>
      </p:pic>
    </p:spTree>
    <p:extLst>
      <p:ext uri="{BB962C8B-B14F-4D97-AF65-F5344CB8AC3E}">
        <p14:creationId xmlns:p14="http://schemas.microsoft.com/office/powerpoint/2010/main" val="270793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ادراج الرأس والتذييل</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12" name="مستطيل 9"/>
          <p:cNvSpPr>
            <a:spLocks noChangeArrowheads="1"/>
          </p:cNvSpPr>
          <p:nvPr/>
        </p:nvSpPr>
        <p:spPr bwMode="auto">
          <a:xfrm>
            <a:off x="1825625" y="1429772"/>
            <a:ext cx="866583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يعتبر أمر الرأس والتذييل أحد الأوامر المميزة لبرنامج (معالج النصوص), حيث يُمكن المستخدم من تثبيت نص أو حقل (تاريخ , رقم الصفحة ,...)  ليظهر في بداية أو نهاية كل صفحة او في كليهما, ولتطبيق هذا الأمر اتبع الخطوات التالية:</a:t>
            </a:r>
          </a:p>
        </p:txBody>
      </p:sp>
      <p:sp>
        <p:nvSpPr>
          <p:cNvPr id="13" name="مستطيل 10"/>
          <p:cNvSpPr>
            <a:spLocks noChangeArrowheads="1"/>
          </p:cNvSpPr>
          <p:nvPr/>
        </p:nvSpPr>
        <p:spPr bwMode="auto">
          <a:xfrm>
            <a:off x="5375920" y="2768600"/>
            <a:ext cx="518413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700" b="1" dirty="0">
                <a:solidFill>
                  <a:prstClr val="black"/>
                </a:solidFill>
              </a:rPr>
              <a:t>1</a:t>
            </a:r>
            <a:r>
              <a:rPr lang="ar-YE" altLang="en-US" sz="1700" b="1" dirty="0">
                <a:solidFill>
                  <a:prstClr val="black"/>
                </a:solidFill>
              </a:rPr>
              <a:t>. </a:t>
            </a:r>
            <a:r>
              <a:rPr lang="ar-YE" altLang="en-US" sz="1800" b="1" dirty="0">
                <a:solidFill>
                  <a:prstClr val="black"/>
                </a:solidFill>
                <a:latin typeface="Arial" panose="020B0604020202020204" pitchFamily="34" charset="0"/>
              </a:rPr>
              <a:t>انقر على خيار (الرأس/ التذييل) ضمن مجموعة (رأس وتذييل) من شريط (إدراج), لتظهر قائمة خيارات شكل الرأس/ التذييل .</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2.انقر على الشكل المناسب للعمل.</a:t>
            </a:r>
            <a:endParaRPr lang="ar-SA" altLang="en-US" sz="1800" b="1" dirty="0">
              <a:solidFill>
                <a:prstClr val="black"/>
              </a:solidFill>
              <a:latin typeface="Arial" panose="020B0604020202020204" pitchFamily="34" charset="0"/>
            </a:endParaRPr>
          </a:p>
        </p:txBody>
      </p:sp>
      <p:sp>
        <p:nvSpPr>
          <p:cNvPr id="14" name="مستطيل 11"/>
          <p:cNvSpPr>
            <a:spLocks noChangeArrowheads="1"/>
          </p:cNvSpPr>
          <p:nvPr/>
        </p:nvSpPr>
        <p:spPr bwMode="auto">
          <a:xfrm>
            <a:off x="5375920" y="4037887"/>
            <a:ext cx="51841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3.سيمكنك البرنامج من كتابة النصوص المناسبة على رأس/ذيل الصفحة مباشرة.</a:t>
            </a:r>
          </a:p>
        </p:txBody>
      </p:sp>
      <p:sp>
        <p:nvSpPr>
          <p:cNvPr id="15" name="مربع نص 14"/>
          <p:cNvSpPr txBox="1">
            <a:spLocks noChangeArrowheads="1"/>
          </p:cNvSpPr>
          <p:nvPr/>
        </p:nvSpPr>
        <p:spPr bwMode="auto">
          <a:xfrm>
            <a:off x="8414393" y="4997798"/>
            <a:ext cx="2087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Tx/>
              <a:buNone/>
            </a:pPr>
            <a:r>
              <a:rPr lang="ar-SA" altLang="en-US" sz="1700" b="1" dirty="0">
                <a:solidFill>
                  <a:prstClr val="black"/>
                </a:solidFill>
              </a:rPr>
              <a:t>4. </a:t>
            </a:r>
            <a:r>
              <a:rPr lang="ar-SA" altLang="en-US" sz="1800" b="1" dirty="0">
                <a:solidFill>
                  <a:prstClr val="black"/>
                </a:solidFill>
                <a:latin typeface="Arial" panose="020B0604020202020204" pitchFamily="34" charset="0"/>
              </a:rPr>
              <a:t>أكتب النص المناسب . </a:t>
            </a:r>
          </a:p>
        </p:txBody>
      </p:sp>
      <p:pic>
        <p:nvPicPr>
          <p:cNvPr id="16" name="صورة 13"/>
          <p:cNvPicPr/>
          <p:nvPr/>
        </p:nvPicPr>
        <p:blipFill>
          <a:blip r:embed="rId2" cstate="print"/>
          <a:srcRect/>
          <a:stretch>
            <a:fillRect/>
          </a:stretch>
        </p:blipFill>
        <p:spPr bwMode="auto">
          <a:xfrm>
            <a:off x="1841400" y="2768600"/>
            <a:ext cx="2667000" cy="1447800"/>
          </a:xfrm>
          <a:prstGeom prst="rect">
            <a:avLst/>
          </a:prstGeom>
          <a:noFill/>
          <a:ln w="9525">
            <a:noFill/>
            <a:miter lim="800000"/>
            <a:headEnd/>
            <a:tailEnd/>
          </a:ln>
        </p:spPr>
      </p:pic>
    </p:spTree>
    <p:extLst>
      <p:ext uri="{BB962C8B-B14F-4D97-AF65-F5344CB8AC3E}">
        <p14:creationId xmlns:p14="http://schemas.microsoft.com/office/powerpoint/2010/main" val="319036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ox(i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ادراج الرأس والتذييل</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17" name="مستطيل 8"/>
          <p:cNvSpPr>
            <a:spLocks noChangeArrowheads="1"/>
          </p:cNvSpPr>
          <p:nvPr/>
        </p:nvSpPr>
        <p:spPr bwMode="auto">
          <a:xfrm>
            <a:off x="2423593" y="1268413"/>
            <a:ext cx="795707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285750" indent="-285750" fontAlgn="base">
              <a:lnSpc>
                <a:spcPct val="150000"/>
              </a:lnSpc>
              <a:spcBef>
                <a:spcPct val="0"/>
              </a:spcBef>
              <a:spcAft>
                <a:spcPct val="0"/>
              </a:spcAft>
              <a:buClr>
                <a:srgbClr val="00B0F0"/>
              </a:buClr>
            </a:pPr>
            <a:r>
              <a:rPr lang="ar-YE" altLang="en-US" sz="1800" b="1" dirty="0">
                <a:solidFill>
                  <a:srgbClr val="646B86">
                    <a:lumMod val="50000"/>
                  </a:srgbClr>
                </a:solidFill>
                <a:latin typeface="Arial" panose="020B0604020202020204" pitchFamily="34" charset="0"/>
              </a:rPr>
              <a:t>لإدراج أي من (الوقت, التاريخ, صور , قصاصة فنية,...) :</a:t>
            </a: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1.فَعل جزء الرأس </a:t>
            </a:r>
            <a:r>
              <a:rPr lang="ar-SA" altLang="en-US" sz="1800" b="1" dirty="0">
                <a:solidFill>
                  <a:prstClr val="black"/>
                </a:solidFill>
                <a:latin typeface="Arial" panose="020B0604020202020204" pitchFamily="34" charset="0"/>
              </a:rPr>
              <a:t>أ</a:t>
            </a:r>
            <a:r>
              <a:rPr lang="ar-YE" altLang="en-US" sz="1800" b="1" dirty="0">
                <a:solidFill>
                  <a:prstClr val="black"/>
                </a:solidFill>
                <a:latin typeface="Arial" panose="020B0604020202020204" pitchFamily="34" charset="0"/>
              </a:rPr>
              <a:t>و الذيل بالنقر المزدوج عليه, ليظهر مباشرة شريط (تصميم) خاص بالرأس والذيل.</a:t>
            </a: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2.انقر على أي من الخيارات (الوقت, التاريخ, صور , قصاصة فنية,...) الظاهرة في الرسم المجاور .</a:t>
            </a: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3.في حال إدراج الوقت أو التاريخ سيظهر مربع حوار شكل التاريخ والوقت.</a:t>
            </a:r>
          </a:p>
        </p:txBody>
      </p:sp>
      <p:sp>
        <p:nvSpPr>
          <p:cNvPr id="18" name="مستطيل 18"/>
          <p:cNvSpPr>
            <a:spLocks noChangeArrowheads="1"/>
          </p:cNvSpPr>
          <p:nvPr/>
        </p:nvSpPr>
        <p:spPr bwMode="auto">
          <a:xfrm>
            <a:off x="3576737" y="2872296"/>
            <a:ext cx="6803926"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700" b="1" dirty="0">
                <a:solidFill>
                  <a:prstClr val="black"/>
                </a:solidFill>
              </a:rPr>
              <a:t>4</a:t>
            </a:r>
            <a:r>
              <a:rPr lang="ar-YE" altLang="en-US" sz="1800" b="1" dirty="0">
                <a:solidFill>
                  <a:prstClr val="black"/>
                </a:solidFill>
                <a:latin typeface="Arial" panose="020B0604020202020204" pitchFamily="34" charset="0"/>
              </a:rPr>
              <a:t>.في حال إدراج صورة سيظهر مربع حوار (فتح) لتحديد موقع الصورة.</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5.لتغيير تصميم الرأس أو الذيل: انقر فقط على زر الرأس أو زر الذيل من شاشة التصميم ليظهر قائمة خيارات التصميم</a:t>
            </a:r>
            <a:r>
              <a:rPr lang="ar-YE" altLang="en-US" sz="1700" b="1" dirty="0">
                <a:solidFill>
                  <a:prstClr val="black"/>
                </a:solidFill>
              </a:rPr>
              <a:t>.</a:t>
            </a:r>
            <a:endParaRPr lang="ar-SA" altLang="en-US" sz="1700" b="1" dirty="0">
              <a:solidFill>
                <a:prstClr val="black"/>
              </a:solidFill>
            </a:endParaRPr>
          </a:p>
        </p:txBody>
      </p:sp>
      <p:pic>
        <p:nvPicPr>
          <p:cNvPr id="19" name="Picture 18"/>
          <p:cNvPicPr/>
          <p:nvPr/>
        </p:nvPicPr>
        <p:blipFill>
          <a:blip r:embed="rId2" cstate="print"/>
          <a:srcRect/>
          <a:stretch>
            <a:fillRect/>
          </a:stretch>
        </p:blipFill>
        <p:spPr bwMode="auto">
          <a:xfrm>
            <a:off x="2063552" y="4437112"/>
            <a:ext cx="8064896" cy="1499848"/>
          </a:xfrm>
          <a:prstGeom prst="rect">
            <a:avLst/>
          </a:prstGeom>
          <a:noFill/>
        </p:spPr>
      </p:pic>
    </p:spTree>
    <p:extLst>
      <p:ext uri="{BB962C8B-B14F-4D97-AF65-F5344CB8AC3E}">
        <p14:creationId xmlns:p14="http://schemas.microsoft.com/office/powerpoint/2010/main" val="377823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heckerboard(across)">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ادراج فواصل الصفحات</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8" name="مستطيل 10"/>
          <p:cNvSpPr>
            <a:spLocks noChangeArrowheads="1"/>
          </p:cNvSpPr>
          <p:nvPr/>
        </p:nvSpPr>
        <p:spPr bwMode="auto">
          <a:xfrm>
            <a:off x="3647729" y="1487016"/>
            <a:ext cx="648072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700" b="1" dirty="0">
                <a:solidFill>
                  <a:prstClr val="black"/>
                </a:solidFill>
              </a:rPr>
              <a:t>1.</a:t>
            </a:r>
            <a:r>
              <a:rPr lang="ar-YE" altLang="en-US" sz="1800" b="1" dirty="0">
                <a:solidFill>
                  <a:prstClr val="black"/>
                </a:solidFill>
                <a:latin typeface="Arial" panose="020B0604020202020204" pitchFamily="34" charset="0"/>
              </a:rPr>
              <a:t>انقر على زر (فاصل الصفحات) ضمن مجموعة(صفحات) من شريط (إدراج).</a:t>
            </a:r>
          </a:p>
        </p:txBody>
      </p:sp>
      <p:sp>
        <p:nvSpPr>
          <p:cNvPr id="9" name="مستطيل 12"/>
          <p:cNvSpPr>
            <a:spLocks noChangeArrowheads="1"/>
          </p:cNvSpPr>
          <p:nvPr/>
        </p:nvSpPr>
        <p:spPr bwMode="auto">
          <a:xfrm>
            <a:off x="3225552" y="2076199"/>
            <a:ext cx="69038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700" b="1" dirty="0">
                <a:solidFill>
                  <a:prstClr val="black"/>
                </a:solidFill>
              </a:rPr>
              <a:t>2</a:t>
            </a:r>
            <a:r>
              <a:rPr lang="ar-SA" altLang="en-US" sz="1800" b="1" dirty="0">
                <a:solidFill>
                  <a:prstClr val="black"/>
                </a:solidFill>
                <a:latin typeface="Arial" panose="020B0604020202020204" pitchFamily="34" charset="0"/>
              </a:rPr>
              <a:t> . </a:t>
            </a:r>
            <a:r>
              <a:rPr lang="ar-YE" altLang="en-US" sz="1800" b="1" dirty="0">
                <a:solidFill>
                  <a:prstClr val="black"/>
                </a:solidFill>
                <a:latin typeface="Arial" panose="020B0604020202020204" pitchFamily="34" charset="0"/>
              </a:rPr>
              <a:t>لتظهر صفحة جديدة دون الحاجة </a:t>
            </a:r>
            <a:r>
              <a:rPr lang="ar-SA" altLang="en-US" sz="1800" b="1" dirty="0">
                <a:solidFill>
                  <a:prstClr val="black"/>
                </a:solidFill>
                <a:latin typeface="Arial" panose="020B0604020202020204" pitchFamily="34" charset="0"/>
              </a:rPr>
              <a:t>إلى </a:t>
            </a:r>
            <a:r>
              <a:rPr lang="ar-YE" altLang="en-US" sz="1800" b="1" dirty="0">
                <a:solidFill>
                  <a:prstClr val="black"/>
                </a:solidFill>
                <a:latin typeface="Arial" panose="020B0604020202020204" pitchFamily="34" charset="0"/>
              </a:rPr>
              <a:t>تعبئة بيانات الصفحة الحالية. </a:t>
            </a:r>
          </a:p>
        </p:txBody>
      </p:sp>
      <p:pic>
        <p:nvPicPr>
          <p:cNvPr id="10" name="صورة 18"/>
          <p:cNvPicPr/>
          <p:nvPr/>
        </p:nvPicPr>
        <p:blipFill>
          <a:blip r:embed="rId2" cstate="print"/>
          <a:srcRect/>
          <a:stretch>
            <a:fillRect/>
          </a:stretch>
        </p:blipFill>
        <p:spPr bwMode="auto">
          <a:xfrm>
            <a:off x="2135560" y="3140968"/>
            <a:ext cx="2865616" cy="1537320"/>
          </a:xfrm>
          <a:prstGeom prst="rect">
            <a:avLst/>
          </a:prstGeom>
          <a:noFill/>
          <a:ln w="9525">
            <a:noFill/>
            <a:miter lim="800000"/>
            <a:headEnd/>
            <a:tailEnd/>
          </a:ln>
        </p:spPr>
      </p:pic>
    </p:spTree>
    <p:extLst>
      <p:ext uri="{BB962C8B-B14F-4D97-AF65-F5344CB8AC3E}">
        <p14:creationId xmlns:p14="http://schemas.microsoft.com/office/powerpoint/2010/main" val="17041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ادراج رمز</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11" name="مستطيل 7"/>
          <p:cNvSpPr>
            <a:spLocks noChangeArrowheads="1"/>
          </p:cNvSpPr>
          <p:nvPr/>
        </p:nvSpPr>
        <p:spPr bwMode="auto">
          <a:xfrm>
            <a:off x="3833958" y="1375505"/>
            <a:ext cx="6588919"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700" b="1" dirty="0">
                <a:solidFill>
                  <a:prstClr val="black"/>
                </a:solidFill>
              </a:rPr>
              <a:t>1</a:t>
            </a:r>
            <a:r>
              <a:rPr lang="ar-YE" altLang="en-US" sz="1800" b="1" dirty="0">
                <a:solidFill>
                  <a:prstClr val="black"/>
                </a:solidFill>
                <a:latin typeface="Arial" panose="020B0604020202020204" pitchFamily="34" charset="0"/>
              </a:rPr>
              <a:t>.انقر على زر (رمز) ضمن مجموعة (رموز) من شريط (إدراج), لتظهر قائمة مختصرة من الرموز التي تسمح بالدخول على قائمة أوسع بالنقر على (المزيد) </a:t>
            </a:r>
            <a:r>
              <a:rPr lang="ar-SA" altLang="en-US" sz="1800" b="1" dirty="0">
                <a:solidFill>
                  <a:prstClr val="black"/>
                </a:solidFill>
                <a:latin typeface="Arial" panose="020B0604020202020204" pitchFamily="34" charset="0"/>
              </a:rPr>
              <a:t>أو</a:t>
            </a:r>
            <a:r>
              <a:rPr lang="ar-YE" altLang="en-US" sz="1800" b="1" dirty="0">
                <a:solidFill>
                  <a:prstClr val="black"/>
                </a:solidFill>
                <a:latin typeface="Arial" panose="020B0604020202020204" pitchFamily="34" charset="0"/>
              </a:rPr>
              <a:t> النقر مباشرة على الرمز </a:t>
            </a:r>
            <a:r>
              <a:rPr lang="ar-SA" altLang="en-US" sz="1800" b="1" dirty="0">
                <a:solidFill>
                  <a:prstClr val="black"/>
                </a:solidFill>
                <a:latin typeface="Arial" panose="020B0604020202020204" pitchFamily="34" charset="0"/>
              </a:rPr>
              <a:t>إ</a:t>
            </a:r>
            <a:r>
              <a:rPr lang="ar-YE" altLang="en-US" sz="1800" b="1" dirty="0">
                <a:solidFill>
                  <a:prstClr val="black"/>
                </a:solidFill>
                <a:latin typeface="Arial" panose="020B0604020202020204" pitchFamily="34" charset="0"/>
              </a:rPr>
              <a:t>ذا كان متوفراً على القائمة المختصرة.</a:t>
            </a:r>
          </a:p>
        </p:txBody>
      </p:sp>
      <p:sp>
        <p:nvSpPr>
          <p:cNvPr id="12" name="مستطيل 9"/>
          <p:cNvSpPr>
            <a:spLocks noChangeArrowheads="1"/>
          </p:cNvSpPr>
          <p:nvPr/>
        </p:nvSpPr>
        <p:spPr bwMode="auto">
          <a:xfrm>
            <a:off x="6528049" y="2783583"/>
            <a:ext cx="384579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lnSpc>
                <a:spcPct val="150000"/>
              </a:lnSpc>
              <a:spcBef>
                <a:spcPct val="0"/>
              </a:spcBef>
              <a:spcAft>
                <a:spcPct val="0"/>
              </a:spcAft>
              <a:buFontTx/>
              <a:buNone/>
            </a:pPr>
            <a:r>
              <a:rPr lang="ar-YE" altLang="en-US" sz="1700" b="1" dirty="0">
                <a:solidFill>
                  <a:prstClr val="black"/>
                </a:solidFill>
              </a:rPr>
              <a:t>2</a:t>
            </a:r>
            <a:r>
              <a:rPr lang="ar-YE" altLang="en-US" sz="1800" b="1" dirty="0">
                <a:solidFill>
                  <a:prstClr val="black"/>
                </a:solidFill>
                <a:latin typeface="Arial" panose="020B0604020202020204" pitchFamily="34" charset="0"/>
              </a:rPr>
              <a:t>.ابحث عن الرمز المطلوب ضمن مربع حوار(رمز) , ثم ظلله بالنقر علي</a:t>
            </a:r>
            <a:r>
              <a:rPr lang="ar-SA" altLang="en-US" sz="1800" b="1" dirty="0">
                <a:solidFill>
                  <a:prstClr val="black"/>
                </a:solidFill>
                <a:latin typeface="Arial" panose="020B0604020202020204" pitchFamily="34" charset="0"/>
              </a:rPr>
              <a:t>ه</a:t>
            </a:r>
            <a:r>
              <a:rPr lang="ar-YE" altLang="en-US" sz="1800" b="1" dirty="0">
                <a:solidFill>
                  <a:prstClr val="black"/>
                </a:solidFill>
                <a:latin typeface="Arial" panose="020B0604020202020204" pitchFamily="34" charset="0"/>
              </a:rPr>
              <a:t>.</a:t>
            </a: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3.انقر على زر (</a:t>
            </a:r>
            <a:r>
              <a:rPr lang="ar-SA" altLang="en-US" sz="1800" b="1" dirty="0">
                <a:solidFill>
                  <a:prstClr val="black"/>
                </a:solidFill>
                <a:latin typeface="Arial" panose="020B0604020202020204" pitchFamily="34" charset="0"/>
              </a:rPr>
              <a:t>إدراج</a:t>
            </a:r>
            <a:r>
              <a:rPr lang="ar-YE" altLang="en-US" sz="1800" b="1" dirty="0">
                <a:solidFill>
                  <a:prstClr val="black"/>
                </a:solidFill>
                <a:latin typeface="Arial" panose="020B0604020202020204" pitchFamily="34" charset="0"/>
              </a:rPr>
              <a:t>), ليتم نسخ شكل الرمز للصفحة.</a:t>
            </a: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4.انقر على زر (</a:t>
            </a:r>
            <a:r>
              <a:rPr lang="ar-SA" altLang="en-US" sz="1800" b="1" dirty="0">
                <a:solidFill>
                  <a:prstClr val="black"/>
                </a:solidFill>
                <a:latin typeface="Arial" panose="020B0604020202020204" pitchFamily="34" charset="0"/>
              </a:rPr>
              <a:t>إ</a:t>
            </a:r>
            <a:r>
              <a:rPr lang="ar-YE" altLang="en-US" sz="1800" b="1" dirty="0">
                <a:solidFill>
                  <a:prstClr val="black"/>
                </a:solidFill>
                <a:latin typeface="Arial" panose="020B0604020202020204" pitchFamily="34" charset="0"/>
              </a:rPr>
              <a:t>غلاق) ليتم غلق مربع حوار (رمز).</a:t>
            </a:r>
            <a:endParaRPr lang="ar-SA" altLang="en-US" sz="1800" b="1" dirty="0">
              <a:solidFill>
                <a:prstClr val="black"/>
              </a:solidFill>
              <a:latin typeface="Arial" panose="020B0604020202020204" pitchFamily="34" charset="0"/>
            </a:endParaRPr>
          </a:p>
        </p:txBody>
      </p:sp>
      <p:pic>
        <p:nvPicPr>
          <p:cNvPr id="13" name="صورة 10"/>
          <p:cNvPicPr/>
          <p:nvPr/>
        </p:nvPicPr>
        <p:blipFill>
          <a:blip r:embed="rId2" cstate="print"/>
          <a:srcRect/>
          <a:stretch>
            <a:fillRect/>
          </a:stretch>
        </p:blipFill>
        <p:spPr bwMode="auto">
          <a:xfrm>
            <a:off x="1973117" y="1299954"/>
            <a:ext cx="1468227" cy="947450"/>
          </a:xfrm>
          <a:prstGeom prst="rect">
            <a:avLst/>
          </a:prstGeom>
          <a:noFill/>
          <a:ln w="9525">
            <a:noFill/>
            <a:miter lim="800000"/>
            <a:headEnd/>
            <a:tailEnd/>
          </a:ln>
        </p:spPr>
      </p:pic>
      <p:sp>
        <p:nvSpPr>
          <p:cNvPr id="2" name="AutoShape 2" descr="https://encrypted-tbn1.gstatic.com/images?q=tbn:ANd9GcS3yMXhSzXybYjZqhv8iGTWBy0jYvd5Di1yb1phtBfT3iP6W1w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4" name="AutoShape 4" descr="https://encrypted-tbn2.gstatic.com/images?q=tbn:ANd9GcTkCr6GCiCk2L6FsPqIv0a0m6_ry-WpTeC_6Doyw1kOP5u51Rh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975" y="2714334"/>
            <a:ext cx="4912097" cy="3533539"/>
          </a:xfrm>
          <a:prstGeom prst="rect">
            <a:avLst/>
          </a:prstGeom>
        </p:spPr>
      </p:pic>
    </p:spTree>
    <p:extLst>
      <p:ext uri="{BB962C8B-B14F-4D97-AF65-F5344CB8AC3E}">
        <p14:creationId xmlns:p14="http://schemas.microsoft.com/office/powerpoint/2010/main" val="36167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1"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2000"/>
                                        <p:tgtEl>
                                          <p:spTgt spid="11"/>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amond(in)">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1"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1544" y="1916832"/>
            <a:ext cx="8100392" cy="1938992"/>
          </a:xfrm>
          <a:prstGeom prst="rect">
            <a:avLst/>
          </a:prstGeom>
        </p:spPr>
        <p:txBody>
          <a:bodyPr wrap="square">
            <a:spAutoFit/>
          </a:bodyPr>
          <a:lstStyle/>
          <a:p>
            <a:pPr algn="r" rtl="1" fontAlgn="base">
              <a:spcBef>
                <a:spcPct val="0"/>
              </a:spcBef>
              <a:spcAft>
                <a:spcPct val="0"/>
              </a:spcAft>
            </a:pPr>
            <a:r>
              <a:rPr lang="ar-SA" sz="2400" b="1" dirty="0">
                <a:solidFill>
                  <a:prstClr val="black"/>
                </a:solidFill>
                <a:latin typeface="Arial" panose="020B0604020202020204" pitchFamily="34" charset="0"/>
                <a:cs typeface="Arial" pitchFamily="34" charset="0"/>
              </a:rPr>
              <a:t>هو برنامج مختص بكتابة </a:t>
            </a:r>
            <a:r>
              <a:rPr lang="ar-SA" sz="2400" b="1" dirty="0">
                <a:solidFill>
                  <a:prstClr val="black"/>
                </a:solidFill>
                <a:latin typeface="Arial" panose="020B0604020202020204" pitchFamily="34" charset="0"/>
                <a:cs typeface="Arial" pitchFamily="34" charset="0"/>
              </a:rPr>
              <a:t>النصوص </a:t>
            </a:r>
            <a:r>
              <a:rPr lang="ar-SA" sz="2400" b="1" dirty="0">
                <a:solidFill>
                  <a:prstClr val="black"/>
                </a:solidFill>
                <a:latin typeface="Arial" panose="020B0604020202020204" pitchFamily="34" charset="0"/>
                <a:cs typeface="Arial" pitchFamily="34" charset="0"/>
              </a:rPr>
              <a:t>و</a:t>
            </a:r>
            <a:r>
              <a:rPr lang="ar-JO" sz="2400" b="1" dirty="0">
                <a:solidFill>
                  <a:prstClr val="black"/>
                </a:solidFill>
                <a:latin typeface="Arial" panose="020B0604020202020204" pitchFamily="34" charset="0"/>
                <a:cs typeface="Arial" pitchFamily="34" charset="0"/>
              </a:rPr>
              <a:t> إنشاء مستندات ذات مظهر مهني </a:t>
            </a:r>
            <a:r>
              <a:rPr lang="ar-SA" sz="2400" b="1" dirty="0">
                <a:solidFill>
                  <a:prstClr val="black"/>
                </a:solidFill>
                <a:latin typeface="Arial" panose="020B0604020202020204" pitchFamily="34" charset="0"/>
                <a:cs typeface="Arial" pitchFamily="34" charset="0"/>
              </a:rPr>
              <a:t>بحيث</a:t>
            </a:r>
            <a:r>
              <a:rPr lang="ar-JO" sz="2400" b="1" dirty="0">
                <a:solidFill>
                  <a:prstClr val="black"/>
                </a:solidFill>
                <a:latin typeface="Arial" panose="020B0604020202020204" pitchFamily="34" charset="0"/>
                <a:cs typeface="Arial" pitchFamily="34" charset="0"/>
              </a:rPr>
              <a:t> </a:t>
            </a:r>
            <a:r>
              <a:rPr lang="ar-SA" sz="2400" b="1" dirty="0">
                <a:solidFill>
                  <a:prstClr val="black"/>
                </a:solidFill>
                <a:latin typeface="Arial" panose="020B0604020202020204" pitchFamily="34" charset="0"/>
                <a:cs typeface="Arial" pitchFamily="34" charset="0"/>
              </a:rPr>
              <a:t>يمكنك من</a:t>
            </a:r>
            <a:r>
              <a:rPr lang="ar-JO" sz="2400" b="1" dirty="0">
                <a:solidFill>
                  <a:prstClr val="black"/>
                </a:solidFill>
                <a:latin typeface="Arial" panose="020B0604020202020204" pitchFamily="34" charset="0"/>
                <a:cs typeface="Arial" pitchFamily="34" charset="0"/>
              </a:rPr>
              <a:t> إضافة الجداول والمخططات والنص المزخرف والأشكال والصور وأكثر من ذلك</a:t>
            </a:r>
            <a:endParaRPr lang="ar-SA" sz="2400" b="1" dirty="0">
              <a:solidFill>
                <a:prstClr val="black"/>
              </a:solidFill>
              <a:latin typeface="Arial" panose="020B0604020202020204" pitchFamily="34" charset="0"/>
              <a:cs typeface="Arial" pitchFamily="34" charset="0"/>
            </a:endParaRPr>
          </a:p>
          <a:p>
            <a:pPr algn="r" rtl="1" fontAlgn="base">
              <a:spcBef>
                <a:spcPct val="0"/>
              </a:spcBef>
              <a:spcAft>
                <a:spcPct val="0"/>
              </a:spcAft>
            </a:pPr>
            <a:endParaRPr lang="ar-SA" sz="2400" b="1" dirty="0">
              <a:solidFill>
                <a:prstClr val="black"/>
              </a:solidFill>
              <a:latin typeface="Arial" panose="020B0604020202020204" pitchFamily="34" charset="0"/>
              <a:cs typeface="Arial" pitchFamily="34" charset="0"/>
            </a:endParaRPr>
          </a:p>
          <a:p>
            <a:pPr algn="r" rtl="1" fontAlgn="base">
              <a:spcBef>
                <a:spcPct val="0"/>
              </a:spcBef>
              <a:spcAft>
                <a:spcPct val="0"/>
              </a:spcAft>
            </a:pPr>
            <a:endParaRPr lang="en-US" sz="2400" b="1" dirty="0">
              <a:solidFill>
                <a:prstClr val="black"/>
              </a:solidFill>
              <a:latin typeface="Arial" panose="020B0604020202020204" pitchFamily="34" charset="0"/>
              <a:cs typeface="Arial" pitchFamily="34" charset="0"/>
            </a:endParaRPr>
          </a:p>
        </p:txBody>
      </p:sp>
      <p:sp>
        <p:nvSpPr>
          <p:cNvPr id="4" name="Rectangle 3"/>
          <p:cNvSpPr/>
          <p:nvPr/>
        </p:nvSpPr>
        <p:spPr>
          <a:xfrm>
            <a:off x="3984464" y="12648"/>
            <a:ext cx="4427815" cy="1107996"/>
          </a:xfrm>
          <a:prstGeom prst="rect">
            <a:avLst/>
          </a:prstGeom>
        </p:spPr>
        <p:txBody>
          <a:bodyPr wrap="none">
            <a:spAutoFit/>
          </a:bodyPr>
          <a:lstStyle/>
          <a:p>
            <a:pPr algn="ctr" rtl="1" fontAlgn="base">
              <a:spcBef>
                <a:spcPct val="0"/>
              </a:spcBef>
              <a:spcAft>
                <a:spcPct val="0"/>
              </a:spcAft>
            </a:pPr>
            <a:r>
              <a:rPr lang="ar-SA" sz="6600" dirty="0">
                <a:solidFill>
                  <a:srgbClr val="D16349">
                    <a:lumMod val="50000"/>
                  </a:srgbClr>
                </a:solidFill>
                <a:effectLst>
                  <a:outerShdw blurRad="38100" dist="38100" dir="2700000" algn="tl">
                    <a:srgbClr val="000000">
                      <a:alpha val="43137"/>
                    </a:srgbClr>
                  </a:outerShdw>
                </a:effectLst>
                <a:cs typeface="PT Bold Heading" pitchFamily="2" charset="-78"/>
              </a:rPr>
              <a:t>ماهو </a:t>
            </a:r>
            <a:r>
              <a:rPr lang="ar-SA" sz="6600" dirty="0">
                <a:solidFill>
                  <a:srgbClr val="D16349">
                    <a:lumMod val="50000"/>
                  </a:srgbClr>
                </a:solidFill>
                <a:effectLst>
                  <a:outerShdw blurRad="38100" dist="38100" dir="2700000" algn="tl">
                    <a:srgbClr val="000000">
                      <a:alpha val="43137"/>
                    </a:srgbClr>
                  </a:outerShdw>
                </a:effectLst>
                <a:cs typeface="PT Bold Heading" pitchFamily="2" charset="-78"/>
              </a:rPr>
              <a:t>معالج النصوص</a:t>
            </a:r>
          </a:p>
        </p:txBody>
      </p:sp>
      <p:pic>
        <p:nvPicPr>
          <p:cNvPr id="5"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backgroundMark x1="96875" y1="8203" x2="96875" y2="8203"/>
                        <a14:backgroundMark x1="13281" y1="15625" x2="13281" y2="15625"/>
                        <a14:backgroundMark x1="2734" y1="48438" x2="2734" y2="48438"/>
                        <a14:backgroundMark x1="95313" y1="50781" x2="95313" y2="50781"/>
                      </a14:backgroundRemoval>
                    </a14:imgEffect>
                  </a14:imgLayer>
                </a14:imgProps>
              </a:ext>
              <a:ext uri="{28A0092B-C50C-407E-A947-70E740481C1C}">
                <a14:useLocalDpi xmlns:a14="http://schemas.microsoft.com/office/drawing/2010/main" val="0"/>
              </a:ext>
            </a:extLst>
          </a:blip>
          <a:srcRect/>
          <a:stretch>
            <a:fillRect/>
          </a:stretch>
        </p:blipFill>
        <p:spPr bwMode="auto">
          <a:xfrm>
            <a:off x="2135560" y="3841032"/>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385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ادراج قصاصة فنية</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2" name="AutoShape 2" descr="https://encrypted-tbn1.gstatic.com/images?q=tbn:ANd9GcS3yMXhSzXybYjZqhv8iGTWBy0jYvd5Di1yb1phtBfT3iP6W1w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4" name="AutoShape 4" descr="https://encrypted-tbn2.gstatic.com/images?q=tbn:ANd9GcTkCr6GCiCk2L6FsPqIv0a0m6_ry-WpTeC_6Doyw1kOP5u51Rh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10" name="مستطيل 7"/>
          <p:cNvSpPr>
            <a:spLocks noChangeArrowheads="1"/>
          </p:cNvSpPr>
          <p:nvPr/>
        </p:nvSpPr>
        <p:spPr bwMode="auto">
          <a:xfrm>
            <a:off x="1984376" y="1502870"/>
            <a:ext cx="843850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القصاصة الفنية : هي عبارة عن مجموعة من الأشكال الرسومية التي يمكن إدراجها ضمن النص لغايات التوضيح, ومنها ما هو جاهز ضمن مكتبة معالج النصوص ومنها ما يمكن الوصول إليه عبر الانترنت أو على الجهاز , ولإدراج القصاصة الفنية اتبع الخطوات التالية</a:t>
            </a:r>
            <a:r>
              <a:rPr lang="en-US" altLang="en-US" sz="1800" b="1" dirty="0">
                <a:solidFill>
                  <a:prstClr val="black"/>
                </a:solidFill>
                <a:latin typeface="Arial" panose="020B0604020202020204" pitchFamily="34" charset="0"/>
              </a:rPr>
              <a:t>:</a:t>
            </a:r>
            <a:endParaRPr lang="ar-YE" altLang="en-US" sz="1800" b="1" dirty="0">
              <a:solidFill>
                <a:prstClr val="black"/>
              </a:solidFill>
              <a:latin typeface="Arial" panose="020B0604020202020204" pitchFamily="34" charset="0"/>
            </a:endParaRPr>
          </a:p>
        </p:txBody>
      </p:sp>
      <p:sp>
        <p:nvSpPr>
          <p:cNvPr id="14" name="مستطيل 8"/>
          <p:cNvSpPr>
            <a:spLocks noChangeArrowheads="1"/>
          </p:cNvSpPr>
          <p:nvPr/>
        </p:nvSpPr>
        <p:spPr bwMode="auto">
          <a:xfrm>
            <a:off x="5788025" y="2877536"/>
            <a:ext cx="4572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1.انقر على زر (القصاصة الفنية) ضمن مجموعة (رسومات توضحي</a:t>
            </a:r>
            <a:r>
              <a:rPr lang="ar-SA" altLang="en-US" sz="1800" b="1" dirty="0">
                <a:solidFill>
                  <a:prstClr val="black"/>
                </a:solidFill>
                <a:latin typeface="Arial" panose="020B0604020202020204" pitchFamily="34" charset="0"/>
              </a:rPr>
              <a:t>ة</a:t>
            </a:r>
            <a:r>
              <a:rPr lang="ar-YE" altLang="en-US" sz="1800" b="1" dirty="0">
                <a:solidFill>
                  <a:prstClr val="black"/>
                </a:solidFill>
                <a:latin typeface="Arial" panose="020B0604020202020204" pitchFamily="34" charset="0"/>
              </a:rPr>
              <a:t>) من شريط (إدراج), ليظهر مربع حوار (قصاصة فنية) على يمين الشاشة.</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2.انقر على قائمة (بحث), لتظهر قائمة الخيارات كما في الشكل.</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3.اختر مجموعات القصاصات المطلوبة.</a:t>
            </a:r>
            <a:endParaRPr lang="ar-SA" altLang="en-US" sz="1800" b="1" dirty="0">
              <a:solidFill>
                <a:prstClr val="black"/>
              </a:solidFill>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2195345" y="3239073"/>
            <a:ext cx="2977839" cy="1044466"/>
          </a:xfrm>
          <a:prstGeom prst="rect">
            <a:avLst/>
          </a:prstGeom>
        </p:spPr>
      </p:pic>
    </p:spTree>
    <p:extLst>
      <p:ext uri="{BB962C8B-B14F-4D97-AF65-F5344CB8AC3E}">
        <p14:creationId xmlns:p14="http://schemas.microsoft.com/office/powerpoint/2010/main" val="35932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ادراج قصاصة فنية</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20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2" name="AutoShape 2" descr="https://encrypted-tbn1.gstatic.com/images?q=tbn:ANd9GcS3yMXhSzXybYjZqhv8iGTWBy0jYvd5Di1yb1phtBfT3iP6W1w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4" name="AutoShape 4" descr="https://encrypted-tbn2.gstatic.com/images?q=tbn:ANd9GcTkCr6GCiCk2L6FsPqIv0a0m6_ry-WpTeC_6Doyw1kOP5u51Rh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15" name="مستطيل 9"/>
          <p:cNvSpPr>
            <a:spLocks noChangeArrowheads="1"/>
          </p:cNvSpPr>
          <p:nvPr/>
        </p:nvSpPr>
        <p:spPr bwMode="auto">
          <a:xfrm>
            <a:off x="4223793" y="1447889"/>
            <a:ext cx="615210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700" b="1" dirty="0">
                <a:solidFill>
                  <a:prstClr val="black"/>
                </a:solidFill>
              </a:rPr>
              <a:t>4</a:t>
            </a:r>
            <a:r>
              <a:rPr lang="ar-YE" altLang="en-US" sz="1800" b="1" dirty="0">
                <a:solidFill>
                  <a:prstClr val="black"/>
                </a:solidFill>
                <a:latin typeface="Arial" panose="020B0604020202020204" pitchFamily="34" charset="0"/>
              </a:rPr>
              <a:t>.انقر على انتقال ليتم عرض الصور المتوفرة ضمن المجموعات المختارة.</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5.ثبت انقر على الصورة المطلوبة ليتم نسخها مباشرة إلى الصفحة.</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6.يمكنك التعامل مع القصاصة كمكون تابع للصفحة بالتكبير والتصغير والنقل والنسخ وغير ذلك.</a:t>
            </a:r>
            <a:endParaRPr lang="ar-SA" altLang="en-US" sz="1800" b="1" dirty="0">
              <a:solidFill>
                <a:prstClr val="black"/>
              </a:solidFill>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1825625" y="1474048"/>
            <a:ext cx="2398168" cy="4785190"/>
          </a:xfrm>
          <a:prstGeom prst="rect">
            <a:avLst/>
          </a:prstGeom>
        </p:spPr>
      </p:pic>
    </p:spTree>
    <p:extLst>
      <p:ext uri="{BB962C8B-B14F-4D97-AF65-F5344CB8AC3E}">
        <p14:creationId xmlns:p14="http://schemas.microsoft.com/office/powerpoint/2010/main" val="327827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ادراج صورة</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18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2" name="AutoShape 2" descr="https://encrypted-tbn1.gstatic.com/images?q=tbn:ANd9GcS3yMXhSzXybYjZqhv8iGTWBy0jYvd5Di1yb1phtBfT3iP6W1w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4" name="AutoShape 4" descr="https://encrypted-tbn2.gstatic.com/images?q=tbn:ANd9GcTkCr6GCiCk2L6FsPqIv0a0m6_ry-WpTeC_6Doyw1kOP5u51Rh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8" name="مستطيل 6"/>
          <p:cNvSpPr>
            <a:spLocks noChangeArrowheads="1"/>
          </p:cNvSpPr>
          <p:nvPr/>
        </p:nvSpPr>
        <p:spPr bwMode="auto">
          <a:xfrm>
            <a:off x="2798763" y="1548799"/>
            <a:ext cx="75612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يُمكنك برنامج (معالج النصوص) من إدراج أي صورة ممكن الوصل لها على جهازك الشخصي وبأي امتداد لتصبح جز</a:t>
            </a:r>
            <a:r>
              <a:rPr lang="ar-SA" altLang="en-US" sz="1800" b="1" dirty="0">
                <a:solidFill>
                  <a:prstClr val="black"/>
                </a:solidFill>
                <a:latin typeface="Arial" panose="020B0604020202020204" pitchFamily="34" charset="0"/>
              </a:rPr>
              <a:t>ء</a:t>
            </a:r>
            <a:r>
              <a:rPr lang="ar-YE" altLang="en-US" sz="1800" b="1" dirty="0">
                <a:solidFill>
                  <a:prstClr val="black"/>
                </a:solidFill>
                <a:latin typeface="Arial" panose="020B0604020202020204" pitchFamily="34" charset="0"/>
              </a:rPr>
              <a:t>ً من الملف, ولإدراج صورة اتبع الخطوات التالية: </a:t>
            </a:r>
          </a:p>
        </p:txBody>
      </p:sp>
      <p:sp>
        <p:nvSpPr>
          <p:cNvPr id="9" name="مستطيل 7"/>
          <p:cNvSpPr>
            <a:spLocks noChangeArrowheads="1"/>
          </p:cNvSpPr>
          <p:nvPr/>
        </p:nvSpPr>
        <p:spPr bwMode="auto">
          <a:xfrm>
            <a:off x="5052393" y="2629184"/>
            <a:ext cx="5307633"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 typeface="Arial" panose="020B0604020202020204" pitchFamily="34" charset="0"/>
              <a:buNone/>
            </a:pPr>
            <a:r>
              <a:rPr lang="ar-YE" altLang="en-US" sz="1800" b="1" dirty="0">
                <a:solidFill>
                  <a:prstClr val="black"/>
                </a:solidFill>
                <a:latin typeface="Arial" panose="020B0604020202020204" pitchFamily="34" charset="0"/>
              </a:rPr>
              <a:t>1.انقر على زر (صورة) ضمن مجموعة (رسومات توضحي</a:t>
            </a:r>
            <a:r>
              <a:rPr lang="ar-SA" altLang="en-US" sz="1800" b="1" dirty="0">
                <a:solidFill>
                  <a:prstClr val="black"/>
                </a:solidFill>
                <a:latin typeface="Arial" panose="020B0604020202020204" pitchFamily="34" charset="0"/>
              </a:rPr>
              <a:t>ة</a:t>
            </a:r>
            <a:r>
              <a:rPr lang="ar-YE" altLang="en-US" sz="1800" b="1" dirty="0">
                <a:solidFill>
                  <a:prstClr val="black"/>
                </a:solidFill>
                <a:latin typeface="Arial" panose="020B0604020202020204" pitchFamily="34" charset="0"/>
              </a:rPr>
              <a:t>) من شريط (إدراج), ليظهر مربع حوار (إدراج صورة).</a:t>
            </a:r>
          </a:p>
          <a:p>
            <a:pPr algn="justLow" fontAlgn="base">
              <a:lnSpc>
                <a:spcPct val="150000"/>
              </a:lnSpc>
              <a:spcBef>
                <a:spcPct val="0"/>
              </a:spcBef>
              <a:spcAft>
                <a:spcPct val="0"/>
              </a:spcAft>
              <a:buFont typeface="Arial" panose="020B0604020202020204" pitchFamily="34" charset="0"/>
              <a:buNone/>
            </a:pPr>
            <a:r>
              <a:rPr lang="ar-YE" altLang="en-US" sz="1800" b="1" dirty="0">
                <a:solidFill>
                  <a:prstClr val="black"/>
                </a:solidFill>
                <a:latin typeface="Arial" panose="020B0604020202020204" pitchFamily="34" charset="0"/>
              </a:rPr>
              <a:t>2.اختر موقع الصورة من خلال التعامل مع مربع الحوار.</a:t>
            </a:r>
          </a:p>
          <a:p>
            <a:pPr algn="justLow" fontAlgn="base">
              <a:lnSpc>
                <a:spcPct val="150000"/>
              </a:lnSpc>
              <a:spcBef>
                <a:spcPct val="0"/>
              </a:spcBef>
              <a:spcAft>
                <a:spcPct val="0"/>
              </a:spcAft>
              <a:buFont typeface="Arial" panose="020B0604020202020204" pitchFamily="34" charset="0"/>
              <a:buNone/>
            </a:pPr>
            <a:r>
              <a:rPr lang="ar-YE" altLang="en-US" sz="1800" b="1" dirty="0">
                <a:solidFill>
                  <a:prstClr val="black"/>
                </a:solidFill>
                <a:latin typeface="Arial" panose="020B0604020202020204" pitchFamily="34" charset="0"/>
              </a:rPr>
              <a:t>3.انقر على الصورة المطلوبة من قائمة الملفات.</a:t>
            </a:r>
          </a:p>
          <a:p>
            <a:pPr algn="justLow" fontAlgn="base">
              <a:lnSpc>
                <a:spcPct val="150000"/>
              </a:lnSpc>
              <a:spcBef>
                <a:spcPct val="0"/>
              </a:spcBef>
              <a:spcAft>
                <a:spcPct val="0"/>
              </a:spcAft>
              <a:buFont typeface="Arial" panose="020B0604020202020204" pitchFamily="34" charset="0"/>
              <a:buNone/>
            </a:pPr>
            <a:r>
              <a:rPr lang="ar-YE" altLang="en-US" sz="1800" b="1" dirty="0">
                <a:solidFill>
                  <a:prstClr val="black"/>
                </a:solidFill>
                <a:latin typeface="Arial" panose="020B0604020202020204" pitchFamily="34" charset="0"/>
              </a:rPr>
              <a:t>4.انقر على زر (إدراج) ليتم نسخ الصورة مباشرة للملف.</a:t>
            </a:r>
            <a:endParaRPr lang="ar-SA" altLang="en-US" sz="1800" b="1" dirty="0">
              <a:solidFill>
                <a:prstClr val="black"/>
              </a:solidFill>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1969318" y="2126445"/>
            <a:ext cx="2960512" cy="1019732"/>
          </a:xfrm>
          <a:prstGeom prst="rect">
            <a:avLst/>
          </a:prstGeom>
        </p:spPr>
      </p:pic>
      <p:pic>
        <p:nvPicPr>
          <p:cNvPr id="5" name="Picture 4"/>
          <p:cNvPicPr>
            <a:picLocks noChangeAspect="1"/>
          </p:cNvPicPr>
          <p:nvPr/>
        </p:nvPicPr>
        <p:blipFill>
          <a:blip r:embed="rId3"/>
          <a:stretch>
            <a:fillRect/>
          </a:stretch>
        </p:blipFill>
        <p:spPr>
          <a:xfrm>
            <a:off x="1984376" y="3452118"/>
            <a:ext cx="3595489" cy="2693781"/>
          </a:xfrm>
          <a:prstGeom prst="rect">
            <a:avLst/>
          </a:prstGeom>
        </p:spPr>
      </p:pic>
    </p:spTree>
    <p:extLst>
      <p:ext uri="{BB962C8B-B14F-4D97-AF65-F5344CB8AC3E}">
        <p14:creationId xmlns:p14="http://schemas.microsoft.com/office/powerpoint/2010/main" val="111727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Horizontal)">
                                      <p:cBhvr>
                                        <p:cTn id="13" dur="500"/>
                                        <p:tgtEl>
                                          <p:spTgt spid="8"/>
                                        </p:tgtEl>
                                      </p:cBhvr>
                                    </p:animEffect>
                                  </p:childTnLst>
                                </p:cTn>
                              </p:par>
                              <p:par>
                                <p:cTn id="14" presetID="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تنسيق الصورة والقصاصة الفنية</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18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2000" b="1" dirty="0">
              <a:latin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2" name="AutoShape 2" descr="https://encrypted-tbn1.gstatic.com/images?q=tbn:ANd9GcS3yMXhSzXybYjZqhv8iGTWBy0jYvd5Di1yb1phtBfT3iP6W1w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4" name="AutoShape 4" descr="https://encrypted-tbn2.gstatic.com/images?q=tbn:ANd9GcTkCr6GCiCk2L6FsPqIv0a0m6_ry-WpTeC_6Doyw1kOP5u51Rh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5" name="Rectangle 4"/>
          <p:cNvSpPr/>
          <p:nvPr/>
        </p:nvSpPr>
        <p:spPr>
          <a:xfrm>
            <a:off x="2351585" y="1582341"/>
            <a:ext cx="8008440" cy="4755148"/>
          </a:xfrm>
          <a:prstGeom prst="rect">
            <a:avLst/>
          </a:prstGeom>
        </p:spPr>
        <p:txBody>
          <a:bodyPr wrap="square">
            <a:spAutoFit/>
          </a:bodyPr>
          <a:lstStyle/>
          <a:p>
            <a:pPr algn="justLow" rtl="1" fontAlgn="base">
              <a:lnSpc>
                <a:spcPct val="150000"/>
              </a:lnSpc>
              <a:spcBef>
                <a:spcPct val="0"/>
              </a:spcBef>
              <a:spcAft>
                <a:spcPct val="0"/>
              </a:spcAft>
            </a:pPr>
            <a:r>
              <a:rPr lang="ar-YE" altLang="en-US" b="1" dirty="0">
                <a:solidFill>
                  <a:prstClr val="black"/>
                </a:solidFill>
                <a:latin typeface="Arial" panose="020B0604020202020204" pitchFamily="34" charset="0"/>
                <a:cs typeface="Arial" pitchFamily="34" charset="0"/>
              </a:rPr>
              <a:t>انقر على الصورة/ القصاصة الفنية المدرجة لتفعيلها, لتظهر حولها مربع وثمان نقاط على المربع</a:t>
            </a:r>
            <a:r>
              <a:rPr lang="ar-YE" altLang="en-US" b="1" dirty="0">
                <a:solidFill>
                  <a:prstClr val="black"/>
                </a:solidFill>
                <a:latin typeface="Arial" panose="020B0604020202020204" pitchFamily="34" charset="0"/>
                <a:cs typeface="Arial" pitchFamily="34" charset="0"/>
              </a:rPr>
              <a:t>.</a:t>
            </a:r>
            <a:endParaRPr lang="ar-SA" altLang="en-US" b="1" dirty="0">
              <a:solidFill>
                <a:prstClr val="black"/>
              </a:solidFill>
              <a:latin typeface="Arial" panose="020B0604020202020204" pitchFamily="34" charset="0"/>
              <a:cs typeface="Arial" pitchFamily="34" charset="0"/>
            </a:endParaRPr>
          </a:p>
          <a:p>
            <a:pPr algn="justLow" rtl="1" fontAlgn="base">
              <a:lnSpc>
                <a:spcPct val="150000"/>
              </a:lnSpc>
              <a:spcBef>
                <a:spcPct val="0"/>
              </a:spcBef>
              <a:spcAft>
                <a:spcPct val="0"/>
              </a:spcAft>
            </a:pPr>
            <a:endParaRPr lang="ar-YE" altLang="en-US" b="1" dirty="0">
              <a:solidFill>
                <a:prstClr val="black"/>
              </a:solidFill>
              <a:latin typeface="Arial" panose="020B0604020202020204" pitchFamily="34" charset="0"/>
              <a:cs typeface="Arial" pitchFamily="34" charset="0"/>
            </a:endParaRPr>
          </a:p>
          <a:p>
            <a:pPr marL="285750" indent="-285750" algn="justLow" rtl="1" fontAlgn="base">
              <a:lnSpc>
                <a:spcPct val="150000"/>
              </a:lnSpc>
              <a:spcBef>
                <a:spcPct val="0"/>
              </a:spcBef>
              <a:spcAft>
                <a:spcPct val="0"/>
              </a:spcAft>
              <a:buFont typeface="Arial" panose="020B0604020202020204" pitchFamily="34" charset="0"/>
              <a:buChar char="•"/>
            </a:pPr>
            <a:r>
              <a:rPr lang="ar-YE" altLang="en-US" sz="2000" b="1" dirty="0">
                <a:solidFill>
                  <a:srgbClr val="646B86">
                    <a:lumMod val="50000"/>
                  </a:srgbClr>
                </a:solidFill>
                <a:latin typeface="Arial" panose="020B0604020202020204" pitchFamily="34" charset="0"/>
                <a:cs typeface="Arial" pitchFamily="34" charset="0"/>
              </a:rPr>
              <a:t>لتكبير </a:t>
            </a:r>
            <a:r>
              <a:rPr lang="ar-YE" altLang="en-US" sz="2000" b="1" dirty="0">
                <a:solidFill>
                  <a:srgbClr val="646B86">
                    <a:lumMod val="50000"/>
                  </a:srgbClr>
                </a:solidFill>
                <a:latin typeface="Arial" panose="020B0604020202020204" pitchFamily="34" charset="0"/>
                <a:cs typeface="Arial" pitchFamily="34" charset="0"/>
              </a:rPr>
              <a:t>وتص</a:t>
            </a:r>
            <a:r>
              <a:rPr lang="ar-SA" altLang="en-US" sz="2000" b="1" dirty="0">
                <a:solidFill>
                  <a:srgbClr val="646B86">
                    <a:lumMod val="50000"/>
                  </a:srgbClr>
                </a:solidFill>
                <a:latin typeface="Arial" panose="020B0604020202020204" pitchFamily="34" charset="0"/>
                <a:cs typeface="Arial" pitchFamily="34" charset="0"/>
              </a:rPr>
              <a:t>غ</a:t>
            </a:r>
            <a:r>
              <a:rPr lang="ar-YE" altLang="en-US" sz="2000" b="1" dirty="0">
                <a:solidFill>
                  <a:srgbClr val="646B86">
                    <a:lumMod val="50000"/>
                  </a:srgbClr>
                </a:solidFill>
                <a:latin typeface="Arial" panose="020B0604020202020204" pitchFamily="34" charset="0"/>
                <a:cs typeface="Arial" pitchFamily="34" charset="0"/>
              </a:rPr>
              <a:t>ير الصورة</a:t>
            </a:r>
            <a:r>
              <a:rPr lang="ar-SA" altLang="en-US" sz="2000" b="1" dirty="0">
                <a:solidFill>
                  <a:srgbClr val="646B86">
                    <a:lumMod val="50000"/>
                  </a:srgbClr>
                </a:solidFill>
                <a:latin typeface="Arial" panose="020B0604020202020204" pitchFamily="34" charset="0"/>
                <a:cs typeface="Arial" pitchFamily="34" charset="0"/>
              </a:rPr>
              <a:t>:</a:t>
            </a:r>
          </a:p>
          <a:p>
            <a:pPr algn="justLow" rtl="1" fontAlgn="base">
              <a:lnSpc>
                <a:spcPct val="150000"/>
              </a:lnSpc>
              <a:spcBef>
                <a:spcPct val="0"/>
              </a:spcBef>
              <a:spcAft>
                <a:spcPct val="0"/>
              </a:spcAft>
            </a:pPr>
            <a:r>
              <a:rPr lang="ar-YE" altLang="en-US" b="1" dirty="0">
                <a:solidFill>
                  <a:prstClr val="black"/>
                </a:solidFill>
                <a:latin typeface="Arial" panose="020B0604020202020204" pitchFamily="34" charset="0"/>
                <a:cs typeface="Arial" pitchFamily="34" charset="0"/>
              </a:rPr>
              <a:t> </a:t>
            </a:r>
            <a:r>
              <a:rPr lang="ar-YE" altLang="en-US" b="1" dirty="0">
                <a:solidFill>
                  <a:prstClr val="black"/>
                </a:solidFill>
                <a:latin typeface="Arial" panose="020B0604020202020204" pitchFamily="34" charset="0"/>
                <a:cs typeface="Arial" pitchFamily="34" charset="0"/>
              </a:rPr>
              <a:t>اضبط مؤشر الفأرة على أي من النقاط الثمانية, ثم اضغط بزر الفأرة الأيسر على النقطة وأبد</a:t>
            </a:r>
            <a:r>
              <a:rPr lang="ar-SA" altLang="en-US" b="1" dirty="0">
                <a:solidFill>
                  <a:prstClr val="black"/>
                </a:solidFill>
                <a:latin typeface="Arial" panose="020B0604020202020204" pitchFamily="34" charset="0"/>
                <a:cs typeface="Arial" pitchFamily="34" charset="0"/>
              </a:rPr>
              <a:t>أ</a:t>
            </a:r>
            <a:r>
              <a:rPr lang="ar-YE" altLang="en-US" b="1" dirty="0">
                <a:solidFill>
                  <a:prstClr val="black"/>
                </a:solidFill>
                <a:latin typeface="Arial" panose="020B0604020202020204" pitchFamily="34" charset="0"/>
                <a:cs typeface="Arial" pitchFamily="34" charset="0"/>
              </a:rPr>
              <a:t> بالسحب بالاتجاه المطلوب مع الاستمرار بالضغط لحين الوصول للحجم المطلوب للصورة, مع ملاحظة أن نقاط الزوايا تمكنك من تكبير الصور باتجاهين وتناسب طردي بين العرض والارتفاع أما باقي النقاط فهي تتعامل مع اتجاه واحد فقط</a:t>
            </a:r>
            <a:r>
              <a:rPr lang="ar-YE" altLang="en-US" b="1" dirty="0">
                <a:solidFill>
                  <a:prstClr val="black"/>
                </a:solidFill>
                <a:latin typeface="Arial" panose="020B0604020202020204" pitchFamily="34" charset="0"/>
                <a:cs typeface="Arial" pitchFamily="34" charset="0"/>
              </a:rPr>
              <a:t>.</a:t>
            </a:r>
            <a:endParaRPr lang="ar-SA" altLang="en-US" b="1" dirty="0">
              <a:solidFill>
                <a:prstClr val="black"/>
              </a:solidFill>
              <a:latin typeface="Arial" panose="020B0604020202020204" pitchFamily="34" charset="0"/>
              <a:cs typeface="Arial" pitchFamily="34" charset="0"/>
            </a:endParaRPr>
          </a:p>
          <a:p>
            <a:pPr algn="justLow" rtl="1" fontAlgn="base">
              <a:lnSpc>
                <a:spcPct val="150000"/>
              </a:lnSpc>
              <a:spcBef>
                <a:spcPct val="0"/>
              </a:spcBef>
              <a:spcAft>
                <a:spcPct val="0"/>
              </a:spcAft>
            </a:pPr>
            <a:endParaRPr lang="ar-YE" altLang="en-US" b="1" dirty="0">
              <a:solidFill>
                <a:prstClr val="black"/>
              </a:solidFill>
              <a:latin typeface="Arial" panose="020B0604020202020204" pitchFamily="34" charset="0"/>
              <a:cs typeface="Arial" pitchFamily="34" charset="0"/>
            </a:endParaRPr>
          </a:p>
          <a:p>
            <a:pPr marL="285750" indent="-285750" algn="r" rtl="1" fontAlgn="base">
              <a:lnSpc>
                <a:spcPct val="150000"/>
              </a:lnSpc>
              <a:spcBef>
                <a:spcPct val="0"/>
              </a:spcBef>
              <a:spcAft>
                <a:spcPct val="0"/>
              </a:spcAft>
              <a:buFont typeface="Arial" panose="020B0604020202020204" pitchFamily="34" charset="0"/>
              <a:buChar char="•"/>
            </a:pPr>
            <a:r>
              <a:rPr lang="ar-YE" altLang="en-US" sz="2000" b="1" dirty="0">
                <a:solidFill>
                  <a:srgbClr val="646B86">
                    <a:lumMod val="50000"/>
                  </a:srgbClr>
                </a:solidFill>
                <a:latin typeface="Arial" panose="020B0604020202020204" pitchFamily="34" charset="0"/>
                <a:cs typeface="Arial" pitchFamily="34" charset="0"/>
              </a:rPr>
              <a:t>لتغيير </a:t>
            </a:r>
            <a:r>
              <a:rPr lang="ar-YE" altLang="en-US" sz="2000" b="1" dirty="0">
                <a:solidFill>
                  <a:srgbClr val="646B86">
                    <a:lumMod val="50000"/>
                  </a:srgbClr>
                </a:solidFill>
                <a:latin typeface="Arial" panose="020B0604020202020204" pitchFamily="34" charset="0"/>
                <a:cs typeface="Arial" pitchFamily="34" charset="0"/>
              </a:rPr>
              <a:t>محاذاة الصورة, يتم التعامل معها مثل النص تماماً</a:t>
            </a:r>
            <a:r>
              <a:rPr lang="ar-YE" altLang="en-US" sz="2000" b="1" dirty="0">
                <a:solidFill>
                  <a:srgbClr val="646B86">
                    <a:lumMod val="50000"/>
                  </a:srgbClr>
                </a:solidFill>
                <a:latin typeface="Arial" panose="020B0604020202020204" pitchFamily="34" charset="0"/>
                <a:cs typeface="Arial" pitchFamily="34" charset="0"/>
              </a:rPr>
              <a:t>:</a:t>
            </a:r>
            <a:endParaRPr lang="ar-SA" altLang="en-US" sz="2000" b="1" dirty="0">
              <a:solidFill>
                <a:srgbClr val="646B86">
                  <a:lumMod val="50000"/>
                </a:srgbClr>
              </a:solidFill>
              <a:latin typeface="Arial" panose="020B0604020202020204" pitchFamily="34" charset="0"/>
              <a:cs typeface="Arial" pitchFamily="34" charset="0"/>
            </a:endParaRPr>
          </a:p>
          <a:p>
            <a:pPr algn="r" rtl="1" fontAlgn="base">
              <a:lnSpc>
                <a:spcPct val="150000"/>
              </a:lnSpc>
              <a:spcBef>
                <a:spcPct val="0"/>
              </a:spcBef>
              <a:spcAft>
                <a:spcPct val="0"/>
              </a:spcAft>
            </a:pPr>
            <a:r>
              <a:rPr lang="ar-YE" altLang="en-US" b="1" dirty="0">
                <a:solidFill>
                  <a:prstClr val="black"/>
                </a:solidFill>
                <a:latin typeface="Arial" panose="020B0604020202020204" pitchFamily="34" charset="0"/>
                <a:cs typeface="Arial" pitchFamily="34" charset="0"/>
              </a:rPr>
              <a:t> </a:t>
            </a:r>
            <a:r>
              <a:rPr lang="ar-YE" altLang="en-US" b="1" dirty="0">
                <a:solidFill>
                  <a:prstClr val="black"/>
                </a:solidFill>
                <a:latin typeface="Arial" panose="020B0604020202020204" pitchFamily="34" charset="0"/>
                <a:cs typeface="Arial" pitchFamily="34" charset="0"/>
              </a:rPr>
              <a:t>اضغط على مفتاحي </a:t>
            </a:r>
            <a:r>
              <a:rPr lang="en-US" altLang="en-US" b="1" dirty="0">
                <a:solidFill>
                  <a:prstClr val="black"/>
                </a:solidFill>
                <a:latin typeface="Arial" panose="020B0604020202020204" pitchFamily="34" charset="0"/>
                <a:cs typeface="Arial" pitchFamily="34" charset="0"/>
              </a:rPr>
              <a:t>(</a:t>
            </a:r>
            <a:r>
              <a:rPr lang="en-US" altLang="en-US" b="1" dirty="0" err="1">
                <a:solidFill>
                  <a:prstClr val="black"/>
                </a:solidFill>
                <a:latin typeface="Arial" panose="020B0604020202020204" pitchFamily="34" charset="0"/>
                <a:cs typeface="Arial" pitchFamily="34" charset="0"/>
              </a:rPr>
              <a:t>Ctrl+E</a:t>
            </a:r>
            <a:r>
              <a:rPr lang="en-US" altLang="en-US" b="1" dirty="0">
                <a:solidFill>
                  <a:prstClr val="black"/>
                </a:solidFill>
                <a:latin typeface="Arial" panose="020B0604020202020204" pitchFamily="34" charset="0"/>
                <a:cs typeface="Arial" pitchFamily="34" charset="0"/>
              </a:rPr>
              <a:t>) </a:t>
            </a:r>
            <a:r>
              <a:rPr lang="ar-YE" altLang="en-US" b="1" dirty="0">
                <a:solidFill>
                  <a:prstClr val="black"/>
                </a:solidFill>
                <a:latin typeface="Arial" panose="020B0604020202020204" pitchFamily="34" charset="0"/>
                <a:cs typeface="Arial" pitchFamily="34" charset="0"/>
              </a:rPr>
              <a:t>للتوسيط أو مفتاحي</a:t>
            </a:r>
            <a:r>
              <a:rPr lang="en-US" altLang="en-US" b="1" dirty="0">
                <a:solidFill>
                  <a:prstClr val="black"/>
                </a:solidFill>
                <a:latin typeface="Arial" panose="020B0604020202020204" pitchFamily="34" charset="0"/>
                <a:cs typeface="Arial" pitchFamily="34" charset="0"/>
              </a:rPr>
              <a:t> (</a:t>
            </a:r>
            <a:r>
              <a:rPr lang="en-US" altLang="en-US" b="1" dirty="0" err="1">
                <a:solidFill>
                  <a:prstClr val="black"/>
                </a:solidFill>
                <a:latin typeface="Arial" panose="020B0604020202020204" pitchFamily="34" charset="0"/>
                <a:cs typeface="Arial" pitchFamily="34" charset="0"/>
              </a:rPr>
              <a:t>Ctrl+R</a:t>
            </a:r>
            <a:r>
              <a:rPr lang="en-US" altLang="en-US" b="1" dirty="0">
                <a:solidFill>
                  <a:prstClr val="black"/>
                </a:solidFill>
                <a:latin typeface="Arial" panose="020B0604020202020204" pitchFamily="34" charset="0"/>
                <a:cs typeface="Arial" pitchFamily="34" charset="0"/>
              </a:rPr>
              <a:t>) </a:t>
            </a:r>
            <a:r>
              <a:rPr lang="ar-YE" altLang="en-US" b="1" dirty="0">
                <a:solidFill>
                  <a:prstClr val="black"/>
                </a:solidFill>
                <a:latin typeface="Arial" panose="020B0604020202020204" pitchFamily="34" charset="0"/>
                <a:cs typeface="Arial" pitchFamily="34" charset="0"/>
              </a:rPr>
              <a:t>للمحاذاة لليمين أو مفتاحي</a:t>
            </a:r>
            <a:r>
              <a:rPr lang="en-US" altLang="en-US" b="1" dirty="0">
                <a:solidFill>
                  <a:prstClr val="black"/>
                </a:solidFill>
                <a:latin typeface="Arial" panose="020B0604020202020204" pitchFamily="34" charset="0"/>
                <a:cs typeface="Arial" pitchFamily="34" charset="0"/>
              </a:rPr>
              <a:t> (</a:t>
            </a:r>
            <a:r>
              <a:rPr lang="en-US" altLang="en-US" b="1" dirty="0" err="1">
                <a:solidFill>
                  <a:prstClr val="black"/>
                </a:solidFill>
                <a:latin typeface="Arial" panose="020B0604020202020204" pitchFamily="34" charset="0"/>
                <a:cs typeface="Arial" pitchFamily="34" charset="0"/>
              </a:rPr>
              <a:t>Ctrl+L</a:t>
            </a:r>
            <a:r>
              <a:rPr lang="en-US" altLang="en-US" b="1" dirty="0">
                <a:solidFill>
                  <a:prstClr val="black"/>
                </a:solidFill>
                <a:latin typeface="Arial" panose="020B0604020202020204" pitchFamily="34" charset="0"/>
                <a:cs typeface="Arial" pitchFamily="34" charset="0"/>
              </a:rPr>
              <a:t>) </a:t>
            </a:r>
            <a:r>
              <a:rPr lang="ar-YE" altLang="en-US" b="1" dirty="0">
                <a:solidFill>
                  <a:prstClr val="black"/>
                </a:solidFill>
                <a:latin typeface="Arial" panose="020B0604020202020204" pitchFamily="34" charset="0"/>
                <a:cs typeface="Arial" pitchFamily="34" charset="0"/>
              </a:rPr>
              <a:t>للمحاذاة لليسار.</a:t>
            </a:r>
            <a:endParaRPr lang="en-US" b="1" dirty="0">
              <a:solidFill>
                <a:prstClr val="black"/>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0587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تنسيق الصورة والقصاصة الفنية</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18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a:lnSpc>
                <a:spcPct val="80000"/>
              </a:lnSpc>
              <a:buClr>
                <a:schemeClr val="tx2">
                  <a:lumMod val="50000"/>
                </a:schemeClr>
              </a:buClr>
            </a:pPr>
            <a:r>
              <a:rPr lang="ar-YE" altLang="en-US" sz="2000" b="1" dirty="0">
                <a:solidFill>
                  <a:schemeClr val="tx2">
                    <a:lumMod val="50000"/>
                  </a:schemeClr>
                </a:solidFill>
                <a:latin typeface="Arial" panose="020B0604020202020204" pitchFamily="34" charset="0"/>
              </a:rPr>
              <a:t>ل</a:t>
            </a:r>
            <a:r>
              <a:rPr lang="ar-SA" altLang="en-US" sz="2000" b="1" dirty="0">
                <a:solidFill>
                  <a:schemeClr val="tx2">
                    <a:lumMod val="50000"/>
                  </a:schemeClr>
                </a:solidFill>
                <a:latin typeface="Arial" panose="020B0604020202020204" pitchFamily="34" charset="0"/>
              </a:rPr>
              <a:t>لتحكم </a:t>
            </a:r>
            <a:r>
              <a:rPr lang="ar-SA" altLang="en-US" sz="2000" b="1" dirty="0">
                <a:solidFill>
                  <a:schemeClr val="tx2">
                    <a:lumMod val="50000"/>
                  </a:schemeClr>
                </a:solidFill>
                <a:latin typeface="Arial" panose="020B0604020202020204" pitchFamily="34" charset="0"/>
              </a:rPr>
              <a:t>بتباين </a:t>
            </a:r>
            <a:r>
              <a:rPr lang="ar-YE" altLang="en-US" sz="2000" b="1" dirty="0">
                <a:solidFill>
                  <a:schemeClr val="tx2">
                    <a:lumMod val="50000"/>
                  </a:schemeClr>
                </a:solidFill>
                <a:latin typeface="Arial" panose="020B0604020202020204" pitchFamily="34" charset="0"/>
              </a:rPr>
              <a:t>الصورة</a:t>
            </a:r>
            <a:r>
              <a:rPr lang="ar-SA" altLang="en-US" sz="2000" b="1" dirty="0">
                <a:solidFill>
                  <a:schemeClr val="tx2">
                    <a:lumMod val="50000"/>
                  </a:schemeClr>
                </a:solidFill>
                <a:latin typeface="Arial" panose="020B0604020202020204" pitchFamily="34" charset="0"/>
              </a:rPr>
              <a:t>:</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1800" b="1" dirty="0">
              <a:latin typeface="Arial" panose="020B0604020202020204" pitchFamily="34" charset="0"/>
              <a:cs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2" name="AutoShape 2" descr="https://encrypted-tbn1.gstatic.com/images?q=tbn:ANd9GcS3yMXhSzXybYjZqhv8iGTWBy0jYvd5Di1yb1phtBfT3iP6W1w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4" name="AutoShape 4" descr="https://encrypted-tbn2.gstatic.com/images?q=tbn:ANd9GcTkCr6GCiCk2L6FsPqIv0a0m6_ry-WpTeC_6Doyw1kOP5u51Rh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5" name="Rectangle 4"/>
          <p:cNvSpPr/>
          <p:nvPr/>
        </p:nvSpPr>
        <p:spPr>
          <a:xfrm>
            <a:off x="2351585" y="1582342"/>
            <a:ext cx="8008440" cy="1384995"/>
          </a:xfrm>
          <a:prstGeom prst="rect">
            <a:avLst/>
          </a:prstGeom>
        </p:spPr>
        <p:txBody>
          <a:bodyPr wrap="square">
            <a:spAutoFit/>
          </a:bodyPr>
          <a:lstStyle/>
          <a:p>
            <a:pPr algn="justLow" rtl="1" fontAlgn="base">
              <a:lnSpc>
                <a:spcPct val="150000"/>
              </a:lnSpc>
              <a:spcBef>
                <a:spcPct val="0"/>
              </a:spcBef>
              <a:spcAft>
                <a:spcPct val="0"/>
              </a:spcAft>
            </a:pPr>
            <a:r>
              <a:rPr lang="ar-YE" altLang="en-US" b="1" dirty="0">
                <a:solidFill>
                  <a:prstClr val="black"/>
                </a:solidFill>
                <a:latin typeface="Arial" panose="020B0604020202020204" pitchFamily="34" charset="0"/>
                <a:cs typeface="Arial" pitchFamily="34" charset="0"/>
              </a:rPr>
              <a:t>انقر على الصورة/ القصاصة الفنية المدرجة لتفعيلها, لتظهر حولها مربع وثمان نقاط على المربع</a:t>
            </a:r>
            <a:r>
              <a:rPr lang="ar-YE" altLang="en-US" b="1" dirty="0">
                <a:solidFill>
                  <a:prstClr val="black"/>
                </a:solidFill>
                <a:latin typeface="Arial" panose="020B0604020202020204" pitchFamily="34" charset="0"/>
                <a:cs typeface="Arial" pitchFamily="34" charset="0"/>
              </a:rPr>
              <a:t>.</a:t>
            </a:r>
            <a:endParaRPr lang="ar-YE" altLang="en-US" b="1" dirty="0">
              <a:solidFill>
                <a:prstClr val="black"/>
              </a:solidFill>
              <a:latin typeface="Arial" panose="020B0604020202020204" pitchFamily="34" charset="0"/>
              <a:cs typeface="Arial" pitchFamily="34" charset="0"/>
            </a:endParaRPr>
          </a:p>
          <a:p>
            <a:pPr marL="285750" indent="-285750" algn="justLow" rtl="1" fontAlgn="base">
              <a:lnSpc>
                <a:spcPct val="150000"/>
              </a:lnSpc>
              <a:spcBef>
                <a:spcPct val="0"/>
              </a:spcBef>
              <a:spcAft>
                <a:spcPct val="0"/>
              </a:spcAft>
              <a:buFont typeface="Arial" panose="020B0604020202020204" pitchFamily="34" charset="0"/>
              <a:buChar char="•"/>
            </a:pPr>
            <a:r>
              <a:rPr lang="ar-YE" altLang="en-US" sz="2000" b="1" dirty="0">
                <a:solidFill>
                  <a:srgbClr val="646B86">
                    <a:lumMod val="50000"/>
                  </a:srgbClr>
                </a:solidFill>
                <a:latin typeface="Arial" panose="020B0604020202020204" pitchFamily="34" charset="0"/>
                <a:cs typeface="Arial" pitchFamily="34" charset="0"/>
              </a:rPr>
              <a:t>ل</a:t>
            </a:r>
            <a:r>
              <a:rPr lang="ar-SA" altLang="en-US" sz="2000" b="1" dirty="0">
                <a:solidFill>
                  <a:srgbClr val="646B86">
                    <a:lumMod val="50000"/>
                  </a:srgbClr>
                </a:solidFill>
                <a:latin typeface="Arial" panose="020B0604020202020204" pitchFamily="34" charset="0"/>
                <a:cs typeface="Arial" pitchFamily="34" charset="0"/>
              </a:rPr>
              <a:t>لتحكم بسطوع </a:t>
            </a:r>
            <a:r>
              <a:rPr lang="ar-YE" altLang="en-US" sz="2000" b="1" dirty="0">
                <a:solidFill>
                  <a:srgbClr val="646B86">
                    <a:lumMod val="50000"/>
                  </a:srgbClr>
                </a:solidFill>
                <a:latin typeface="Arial" panose="020B0604020202020204" pitchFamily="34" charset="0"/>
                <a:cs typeface="Arial" pitchFamily="34" charset="0"/>
              </a:rPr>
              <a:t>الصورة</a:t>
            </a:r>
            <a:r>
              <a:rPr lang="ar-SA" altLang="en-US" sz="2000" b="1" dirty="0">
                <a:solidFill>
                  <a:srgbClr val="646B86">
                    <a:lumMod val="50000"/>
                  </a:srgbClr>
                </a:solidFill>
                <a:latin typeface="Arial" panose="020B0604020202020204" pitchFamily="34" charset="0"/>
                <a:cs typeface="Arial" pitchFamily="34" charset="0"/>
              </a:rPr>
              <a:t>:</a:t>
            </a:r>
          </a:p>
          <a:p>
            <a:pPr algn="justLow" rtl="1" fontAlgn="base">
              <a:lnSpc>
                <a:spcPct val="150000"/>
              </a:lnSpc>
              <a:spcBef>
                <a:spcPct val="0"/>
              </a:spcBef>
              <a:spcAft>
                <a:spcPct val="0"/>
              </a:spcAft>
            </a:pPr>
            <a:r>
              <a:rPr lang="ar-YE" altLang="en-US" b="1" dirty="0">
                <a:solidFill>
                  <a:prstClr val="black"/>
                </a:solidFill>
                <a:latin typeface="Arial" panose="020B0604020202020204" pitchFamily="34" charset="0"/>
                <a:cs typeface="Arial" pitchFamily="34" charset="0"/>
              </a:rPr>
              <a:t> </a:t>
            </a:r>
            <a:endParaRPr lang="ar-SA" altLang="en-US" b="1" dirty="0">
              <a:solidFill>
                <a:srgbClr val="646B86">
                  <a:lumMod val="50000"/>
                </a:srgbClr>
              </a:solidFill>
              <a:latin typeface="Arial" panose="020B0604020202020204" pitchFamily="34" charset="0"/>
              <a:cs typeface="Arial" pitchFamily="34" charset="0"/>
            </a:endParaRPr>
          </a:p>
        </p:txBody>
      </p:sp>
      <p:sp>
        <p:nvSpPr>
          <p:cNvPr id="10" name="مستطيل 7"/>
          <p:cNvSpPr>
            <a:spLocks noChangeArrowheads="1"/>
          </p:cNvSpPr>
          <p:nvPr/>
        </p:nvSpPr>
        <p:spPr bwMode="auto">
          <a:xfrm>
            <a:off x="4079777" y="2348749"/>
            <a:ext cx="624371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800" b="1" dirty="0">
                <a:solidFill>
                  <a:prstClr val="black"/>
                </a:solidFill>
                <a:latin typeface="Arial" panose="020B0604020202020204" pitchFamily="34" charset="0"/>
              </a:rPr>
              <a:t>1</a:t>
            </a:r>
            <a:r>
              <a:rPr lang="ar-YE" altLang="en-US" sz="1800" b="1" dirty="0">
                <a:solidFill>
                  <a:prstClr val="black"/>
                </a:solidFill>
                <a:latin typeface="Arial" panose="020B0604020202020204" pitchFamily="34" charset="0"/>
              </a:rPr>
              <a:t>.انقر نقراً مزدوجاً على الصورة, ليظهر شريط (أدوات الصورة).</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2.انقر على زر (السطوع) ضمن مجموعة ضبط, لتظهر قائمة شدة السطوع.</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3.انقر على شدة السطوع المطلوبة.</a:t>
            </a: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p:txBody>
      </p:sp>
      <p:sp>
        <p:nvSpPr>
          <p:cNvPr id="11" name="مستطيل 10"/>
          <p:cNvSpPr>
            <a:spLocks noChangeArrowheads="1"/>
          </p:cNvSpPr>
          <p:nvPr/>
        </p:nvSpPr>
        <p:spPr bwMode="auto">
          <a:xfrm>
            <a:off x="4943873" y="4103075"/>
            <a:ext cx="537962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 typeface="Arial" panose="020B0604020202020204" pitchFamily="34" charset="0"/>
              <a:buNone/>
            </a:pPr>
            <a:r>
              <a:rPr lang="ar-SA" altLang="en-US" sz="1700" b="1" dirty="0">
                <a:solidFill>
                  <a:prstClr val="black"/>
                </a:solidFill>
              </a:rPr>
              <a:t>1</a:t>
            </a:r>
            <a:r>
              <a:rPr lang="ar-YE" altLang="en-US" sz="1800" b="1" dirty="0">
                <a:solidFill>
                  <a:prstClr val="black"/>
                </a:solidFill>
                <a:latin typeface="Arial" panose="020B0604020202020204" pitchFamily="34" charset="0"/>
              </a:rPr>
              <a:t>.انقر نقراً مزدوجاً على الصورة, ليظهر شريط أدوات الصورة. </a:t>
            </a:r>
          </a:p>
          <a:p>
            <a:pPr algn="justLow" fontAlgn="base">
              <a:lnSpc>
                <a:spcPct val="150000"/>
              </a:lnSpc>
              <a:spcBef>
                <a:spcPct val="0"/>
              </a:spcBef>
              <a:spcAft>
                <a:spcPct val="0"/>
              </a:spcAft>
              <a:buFont typeface="Arial" panose="020B0604020202020204" pitchFamily="34" charset="0"/>
              <a:buNone/>
            </a:pPr>
            <a:r>
              <a:rPr lang="ar-YE" altLang="en-US" sz="1800" b="1" dirty="0">
                <a:solidFill>
                  <a:prstClr val="black"/>
                </a:solidFill>
                <a:latin typeface="Arial" panose="020B0604020202020204" pitchFamily="34" charset="0"/>
              </a:rPr>
              <a:t>2.انقر على زر (التباين) ضمن مجموعة ضبط, لتظهر قائمة التباين.</a:t>
            </a:r>
          </a:p>
          <a:p>
            <a:pPr algn="justLow" fontAlgn="base">
              <a:lnSpc>
                <a:spcPct val="150000"/>
              </a:lnSpc>
              <a:spcBef>
                <a:spcPct val="0"/>
              </a:spcBef>
              <a:spcAft>
                <a:spcPct val="0"/>
              </a:spcAft>
              <a:buFont typeface="Arial" panose="020B0604020202020204" pitchFamily="34" charset="0"/>
              <a:buNone/>
            </a:pPr>
            <a:r>
              <a:rPr lang="ar-YE" altLang="en-US" sz="1800" b="1" dirty="0">
                <a:solidFill>
                  <a:prstClr val="black"/>
                </a:solidFill>
                <a:latin typeface="Arial" panose="020B0604020202020204" pitchFamily="34" charset="0"/>
              </a:rPr>
              <a:t>3.انقر على شدة التباين المطلوبة.</a:t>
            </a:r>
            <a:endParaRPr lang="ar-SA" altLang="en-US" sz="1800" b="1" dirty="0">
              <a:solidFill>
                <a:prstClr val="black"/>
              </a:solidFill>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1831975" y="5193980"/>
            <a:ext cx="5575176" cy="732672"/>
          </a:xfrm>
          <a:prstGeom prst="rect">
            <a:avLst/>
          </a:prstGeom>
        </p:spPr>
      </p:pic>
    </p:spTree>
    <p:extLst>
      <p:ext uri="{BB962C8B-B14F-4D97-AF65-F5344CB8AC3E}">
        <p14:creationId xmlns:p14="http://schemas.microsoft.com/office/powerpoint/2010/main" val="410877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additive="base">
                                        <p:cTn id="2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 calcmode="lin" valueType="num">
                                      <p:cBhvr additive="base">
                                        <p:cTn id="27"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تنسيق الصورة والقصاصة الفنية</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1800" b="1" dirty="0">
                <a:latin typeface="Arial" panose="020B0604020202020204" pitchFamily="34" charset="0"/>
                <a:cs typeface="Arial" panose="020B0604020202020204" pitchFamily="34" charset="0"/>
              </a:rPr>
              <a:t>  </a:t>
            </a: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18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a:lnSpc>
                <a:spcPct val="80000"/>
              </a:lnSpc>
              <a:buClr>
                <a:schemeClr val="tx2">
                  <a:lumMod val="50000"/>
                </a:schemeClr>
              </a:buClr>
            </a:pPr>
            <a:r>
              <a:rPr lang="ar-SA" altLang="en-US" sz="2000" b="1" dirty="0">
                <a:solidFill>
                  <a:schemeClr val="tx2">
                    <a:lumMod val="50000"/>
                  </a:schemeClr>
                </a:solidFill>
                <a:latin typeface="Arial" panose="020B0604020202020204" pitchFamily="34" charset="0"/>
              </a:rPr>
              <a:t>نمط الصورة:</a:t>
            </a:r>
            <a:endParaRPr lang="ar-SA" altLang="en-US" sz="2000" b="1" dirty="0">
              <a:solidFill>
                <a:schemeClr val="tx2">
                  <a:lumMod val="50000"/>
                </a:schemeClr>
              </a:solidFill>
              <a:latin typeface="Arial" panose="020B0604020202020204" pitchFamily="34" charset="0"/>
            </a:endParaRPr>
          </a:p>
          <a:p>
            <a:pPr marL="0" indent="0">
              <a:lnSpc>
                <a:spcPct val="80000"/>
              </a:lnSpc>
              <a:buNone/>
            </a:pP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1800" b="1" dirty="0">
              <a:latin typeface="Arial" panose="020B0604020202020204" pitchFamily="34" charset="0"/>
              <a:cs typeface="Arial" panose="020B0604020202020204" pitchFamily="34" charset="0"/>
            </a:endParaRPr>
          </a:p>
          <a:p>
            <a:pPr marL="0" indent="0">
              <a:lnSpc>
                <a:spcPct val="80000"/>
              </a:lnSpc>
              <a:buNone/>
            </a:pP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2" name="AutoShape 2" descr="https://encrypted-tbn1.gstatic.com/images?q=tbn:ANd9GcS3yMXhSzXybYjZqhv8iGTWBy0jYvd5Di1yb1phtBfT3iP6W1w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4" name="AutoShape 4" descr="https://encrypted-tbn2.gstatic.com/images?q=tbn:ANd9GcTkCr6GCiCk2L6FsPqIv0a0m6_ry-WpTeC_6Doyw1kOP5u51Rh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5" name="Rectangle 4"/>
          <p:cNvSpPr/>
          <p:nvPr/>
        </p:nvSpPr>
        <p:spPr>
          <a:xfrm>
            <a:off x="2351585" y="1582342"/>
            <a:ext cx="8008440" cy="1384995"/>
          </a:xfrm>
          <a:prstGeom prst="rect">
            <a:avLst/>
          </a:prstGeom>
        </p:spPr>
        <p:txBody>
          <a:bodyPr wrap="square">
            <a:spAutoFit/>
          </a:bodyPr>
          <a:lstStyle/>
          <a:p>
            <a:pPr algn="justLow" rtl="1" fontAlgn="base">
              <a:lnSpc>
                <a:spcPct val="150000"/>
              </a:lnSpc>
              <a:spcBef>
                <a:spcPct val="0"/>
              </a:spcBef>
              <a:spcAft>
                <a:spcPct val="0"/>
              </a:spcAft>
            </a:pPr>
            <a:r>
              <a:rPr lang="ar-YE" altLang="en-US" b="1" dirty="0">
                <a:solidFill>
                  <a:prstClr val="black"/>
                </a:solidFill>
                <a:latin typeface="Arial" panose="020B0604020202020204" pitchFamily="34" charset="0"/>
                <a:cs typeface="Arial" pitchFamily="34" charset="0"/>
              </a:rPr>
              <a:t>انقر على الصورة/ القصاصة الفنية المدرجة لتفعيلها, لتظهر حولها مربع وثمان نقاط على المربع</a:t>
            </a:r>
            <a:r>
              <a:rPr lang="ar-YE" altLang="en-US" b="1" dirty="0">
                <a:solidFill>
                  <a:prstClr val="black"/>
                </a:solidFill>
                <a:latin typeface="Arial" panose="020B0604020202020204" pitchFamily="34" charset="0"/>
                <a:cs typeface="Arial" pitchFamily="34" charset="0"/>
              </a:rPr>
              <a:t>.</a:t>
            </a:r>
            <a:endParaRPr lang="ar-YE" altLang="en-US" b="1" dirty="0">
              <a:solidFill>
                <a:prstClr val="black"/>
              </a:solidFill>
              <a:latin typeface="Arial" panose="020B0604020202020204" pitchFamily="34" charset="0"/>
              <a:cs typeface="Arial" pitchFamily="34" charset="0"/>
            </a:endParaRPr>
          </a:p>
          <a:p>
            <a:pPr marL="285750" indent="-285750" algn="justLow" rtl="1" fontAlgn="base">
              <a:lnSpc>
                <a:spcPct val="150000"/>
              </a:lnSpc>
              <a:spcBef>
                <a:spcPct val="0"/>
              </a:spcBef>
              <a:spcAft>
                <a:spcPct val="0"/>
              </a:spcAft>
              <a:buFont typeface="Arial" panose="020B0604020202020204" pitchFamily="34" charset="0"/>
              <a:buChar char="•"/>
            </a:pPr>
            <a:r>
              <a:rPr lang="ar-SA" altLang="en-US" sz="2000" b="1" dirty="0">
                <a:solidFill>
                  <a:srgbClr val="646B86">
                    <a:lumMod val="50000"/>
                  </a:srgbClr>
                </a:solidFill>
                <a:latin typeface="Arial" panose="020B0604020202020204" pitchFamily="34" charset="0"/>
                <a:cs typeface="Arial" pitchFamily="34" charset="0"/>
              </a:rPr>
              <a:t>ترتيب الصورة بالنسبة للنص:</a:t>
            </a:r>
          </a:p>
          <a:p>
            <a:pPr algn="justLow" rtl="1" fontAlgn="base">
              <a:lnSpc>
                <a:spcPct val="150000"/>
              </a:lnSpc>
              <a:spcBef>
                <a:spcPct val="0"/>
              </a:spcBef>
              <a:spcAft>
                <a:spcPct val="0"/>
              </a:spcAft>
            </a:pPr>
            <a:r>
              <a:rPr lang="ar-YE" altLang="en-US" b="1" dirty="0">
                <a:solidFill>
                  <a:prstClr val="black"/>
                </a:solidFill>
                <a:latin typeface="Arial" panose="020B0604020202020204" pitchFamily="34" charset="0"/>
                <a:cs typeface="Arial" pitchFamily="34" charset="0"/>
              </a:rPr>
              <a:t> </a:t>
            </a:r>
            <a:endParaRPr lang="ar-SA" altLang="en-US" b="1" dirty="0">
              <a:solidFill>
                <a:srgbClr val="646B86">
                  <a:lumMod val="50000"/>
                </a:srgbClr>
              </a:solidFill>
              <a:latin typeface="Arial" panose="020B0604020202020204" pitchFamily="34" charset="0"/>
              <a:cs typeface="Arial" pitchFamily="34" charset="0"/>
            </a:endParaRPr>
          </a:p>
        </p:txBody>
      </p:sp>
      <p:sp>
        <p:nvSpPr>
          <p:cNvPr id="10" name="مستطيل 7"/>
          <p:cNvSpPr>
            <a:spLocks noChangeArrowheads="1"/>
          </p:cNvSpPr>
          <p:nvPr/>
        </p:nvSpPr>
        <p:spPr bwMode="auto">
          <a:xfrm>
            <a:off x="4079777" y="2348750"/>
            <a:ext cx="6243719"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p:txBody>
      </p:sp>
      <p:sp>
        <p:nvSpPr>
          <p:cNvPr id="12" name="مستطيل 7"/>
          <p:cNvSpPr>
            <a:spLocks noChangeArrowheads="1"/>
          </p:cNvSpPr>
          <p:nvPr/>
        </p:nvSpPr>
        <p:spPr bwMode="auto">
          <a:xfrm>
            <a:off x="5584802" y="2412870"/>
            <a:ext cx="4676639" cy="205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700" b="1" dirty="0">
                <a:solidFill>
                  <a:prstClr val="black"/>
                </a:solidFill>
              </a:rPr>
              <a:t>1</a:t>
            </a:r>
            <a:r>
              <a:rPr lang="ar-YE" altLang="en-US" sz="1700" b="1" dirty="0">
                <a:solidFill>
                  <a:prstClr val="black"/>
                </a:solidFill>
              </a:rPr>
              <a:t>.انقر نقراً مزدوجاً على الصورة, ليظهر شريط أدوات الصورة. </a:t>
            </a:r>
          </a:p>
          <a:p>
            <a:pPr algn="justLow" fontAlgn="base">
              <a:lnSpc>
                <a:spcPct val="150000"/>
              </a:lnSpc>
              <a:spcBef>
                <a:spcPct val="0"/>
              </a:spcBef>
              <a:spcAft>
                <a:spcPct val="0"/>
              </a:spcAft>
              <a:buFontTx/>
              <a:buNone/>
            </a:pPr>
            <a:r>
              <a:rPr lang="ar-YE" altLang="en-US" sz="1700" b="1" dirty="0">
                <a:solidFill>
                  <a:prstClr val="black"/>
                </a:solidFill>
              </a:rPr>
              <a:t>2.انقر على أي من أزرار مجموعة (</a:t>
            </a:r>
            <a:r>
              <a:rPr lang="ar-YE" altLang="en-US" sz="1700" b="1" dirty="0">
                <a:solidFill>
                  <a:srgbClr val="00B0F0"/>
                </a:solidFill>
              </a:rPr>
              <a:t>ترتيب</a:t>
            </a:r>
            <a:r>
              <a:rPr lang="ar-YE" altLang="en-US" sz="1700" b="1" dirty="0">
                <a:solidFill>
                  <a:prstClr val="black"/>
                </a:solidFill>
              </a:rPr>
              <a:t>) لضبط الصورة بالشكل المطلوب.</a:t>
            </a:r>
            <a:endParaRPr lang="ar-SA" altLang="en-US" sz="1700" b="1" dirty="0">
              <a:solidFill>
                <a:prstClr val="black"/>
              </a:solidFill>
            </a:endParaRPr>
          </a:p>
          <a:p>
            <a:pPr algn="justLow" fontAlgn="base">
              <a:lnSpc>
                <a:spcPct val="150000"/>
              </a:lnSpc>
              <a:spcBef>
                <a:spcPct val="0"/>
              </a:spcBef>
              <a:spcAft>
                <a:spcPct val="0"/>
              </a:spcAft>
              <a:buFontTx/>
              <a:buNone/>
            </a:pPr>
            <a:endParaRPr lang="ar-SA" altLang="en-US" sz="1700" b="1" dirty="0">
              <a:solidFill>
                <a:prstClr val="black"/>
              </a:solidFill>
            </a:endParaRPr>
          </a:p>
          <a:p>
            <a:pPr algn="justLow" fontAlgn="base">
              <a:lnSpc>
                <a:spcPct val="150000"/>
              </a:lnSpc>
              <a:spcBef>
                <a:spcPct val="0"/>
              </a:spcBef>
              <a:spcAft>
                <a:spcPct val="0"/>
              </a:spcAft>
              <a:buFontTx/>
              <a:buNone/>
            </a:pPr>
            <a:endParaRPr lang="ar-SA" altLang="en-US" sz="1700" b="1" dirty="0">
              <a:solidFill>
                <a:prstClr val="black"/>
              </a:solidFill>
            </a:endParaRPr>
          </a:p>
        </p:txBody>
      </p:sp>
      <p:sp>
        <p:nvSpPr>
          <p:cNvPr id="13" name="مستطيل 8"/>
          <p:cNvSpPr>
            <a:spLocks noChangeArrowheads="1"/>
          </p:cNvSpPr>
          <p:nvPr/>
        </p:nvSpPr>
        <p:spPr bwMode="auto">
          <a:xfrm>
            <a:off x="5447928" y="4213909"/>
            <a:ext cx="4950386" cy="126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700" b="1" dirty="0">
                <a:solidFill>
                  <a:prstClr val="black"/>
                </a:solidFill>
              </a:rPr>
              <a:t>1</a:t>
            </a:r>
            <a:r>
              <a:rPr lang="ar-YE" altLang="en-US" sz="1700" b="1" dirty="0">
                <a:solidFill>
                  <a:prstClr val="black"/>
                </a:solidFill>
              </a:rPr>
              <a:t>.انقر نقراً مزدوجاً على الصورة, ليظهر شريط أدوات الصورة.</a:t>
            </a:r>
          </a:p>
          <a:p>
            <a:pPr algn="justLow" fontAlgn="base">
              <a:lnSpc>
                <a:spcPct val="150000"/>
              </a:lnSpc>
              <a:spcBef>
                <a:spcPct val="0"/>
              </a:spcBef>
              <a:spcAft>
                <a:spcPct val="0"/>
              </a:spcAft>
              <a:buFontTx/>
              <a:buNone/>
            </a:pPr>
            <a:r>
              <a:rPr lang="ar-YE" altLang="en-US" sz="1700" b="1" dirty="0">
                <a:solidFill>
                  <a:prstClr val="black"/>
                </a:solidFill>
              </a:rPr>
              <a:t>2. انقر على أي من الأشكال مجموعة (أنماط) ليتم تغيير شكل الصورة مباشرة.</a:t>
            </a:r>
            <a:endParaRPr lang="ar-SA" altLang="en-US" sz="1700" b="1" dirty="0">
              <a:solidFill>
                <a:prstClr val="black"/>
              </a:solidFill>
            </a:endParaRPr>
          </a:p>
        </p:txBody>
      </p:sp>
      <p:pic>
        <p:nvPicPr>
          <p:cNvPr id="6" name="Picture 5"/>
          <p:cNvPicPr>
            <a:picLocks noChangeAspect="1"/>
          </p:cNvPicPr>
          <p:nvPr/>
        </p:nvPicPr>
        <p:blipFill>
          <a:blip r:embed="rId2"/>
          <a:stretch>
            <a:fillRect/>
          </a:stretch>
        </p:blipFill>
        <p:spPr>
          <a:xfrm>
            <a:off x="2169269" y="2379600"/>
            <a:ext cx="2759372" cy="11754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8143" y="4594254"/>
            <a:ext cx="3152775" cy="1104900"/>
          </a:xfrm>
          <a:prstGeom prst="rect">
            <a:avLst/>
          </a:prstGeom>
        </p:spPr>
      </p:pic>
    </p:spTree>
    <p:extLst>
      <p:ext uri="{BB962C8B-B14F-4D97-AF65-F5344CB8AC3E}">
        <p14:creationId xmlns:p14="http://schemas.microsoft.com/office/powerpoint/2010/main" val="300718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ادراج اشكال تلقائية</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1800" b="1" dirty="0">
                <a:latin typeface="Arial" panose="020B0604020202020204" pitchFamily="34" charset="0"/>
                <a:cs typeface="Arial" panose="020B0604020202020204" pitchFamily="34" charset="0"/>
              </a:rPr>
              <a:t> </a:t>
            </a: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1800" b="1" dirty="0">
              <a:latin typeface="Arial" panose="020B0604020202020204" pitchFamily="34" charset="0"/>
              <a:cs typeface="Arial" panose="020B0604020202020204" pitchFamily="34" charset="0"/>
            </a:endParaRPr>
          </a:p>
          <a:p>
            <a:pPr marL="0" indent="0">
              <a:lnSpc>
                <a:spcPct val="80000"/>
              </a:lnSpc>
              <a:buNone/>
            </a:pPr>
            <a:r>
              <a:rPr lang="ar-SA" sz="2000" b="1" dirty="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2" name="AutoShape 2" descr="https://encrypted-tbn1.gstatic.com/images?q=tbn:ANd9GcS3yMXhSzXybYjZqhv8iGTWBy0jYvd5Di1yb1phtBfT3iP6W1w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4" name="AutoShape 4" descr="https://encrypted-tbn2.gstatic.com/images?q=tbn:ANd9GcTkCr6GCiCk2L6FsPqIv0a0m6_ry-WpTeC_6Doyw1kOP5u51Rh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10" name="مستطيل 7"/>
          <p:cNvSpPr>
            <a:spLocks noChangeArrowheads="1"/>
          </p:cNvSpPr>
          <p:nvPr/>
        </p:nvSpPr>
        <p:spPr bwMode="auto">
          <a:xfrm>
            <a:off x="4079777" y="2348750"/>
            <a:ext cx="6243719"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p:txBody>
      </p:sp>
      <p:sp>
        <p:nvSpPr>
          <p:cNvPr id="11" name="مستطيل 9"/>
          <p:cNvSpPr>
            <a:spLocks noChangeArrowheads="1"/>
          </p:cNvSpPr>
          <p:nvPr/>
        </p:nvSpPr>
        <p:spPr bwMode="auto">
          <a:xfrm>
            <a:off x="2389737" y="1410352"/>
            <a:ext cx="80279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يُمكنك برنامج (معالج النصوص) من إدراج أشكال تلقائية التي تمثل مجموعة من الأسهم والخطوط والبراويز التي تستخدم كأشكال توضيحية, ولإدراج شكل تلقائي اتبع الخطوات التالية: </a:t>
            </a:r>
          </a:p>
        </p:txBody>
      </p:sp>
      <p:sp>
        <p:nvSpPr>
          <p:cNvPr id="14" name="مستطيل 10"/>
          <p:cNvSpPr>
            <a:spLocks noChangeArrowheads="1"/>
          </p:cNvSpPr>
          <p:nvPr/>
        </p:nvSpPr>
        <p:spPr bwMode="auto">
          <a:xfrm>
            <a:off x="1831976" y="2285218"/>
            <a:ext cx="8583139"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1.انقر على زر (أشكال) ضمن مجموعة (رسومات توض</a:t>
            </a:r>
            <a:r>
              <a:rPr lang="ar-SA" altLang="en-US" sz="1800" b="1" dirty="0">
                <a:solidFill>
                  <a:prstClr val="black"/>
                </a:solidFill>
                <a:latin typeface="Arial" panose="020B0604020202020204" pitchFamily="34" charset="0"/>
              </a:rPr>
              <a:t>ي</a:t>
            </a:r>
            <a:r>
              <a:rPr lang="ar-YE" altLang="en-US" sz="1800" b="1" dirty="0">
                <a:solidFill>
                  <a:prstClr val="black"/>
                </a:solidFill>
                <a:latin typeface="Arial" panose="020B0604020202020204" pitchFamily="34" charset="0"/>
              </a:rPr>
              <a:t>حي</a:t>
            </a:r>
            <a:r>
              <a:rPr lang="ar-SA" altLang="en-US" sz="1800" b="1" dirty="0">
                <a:solidFill>
                  <a:prstClr val="black"/>
                </a:solidFill>
                <a:latin typeface="Arial" panose="020B0604020202020204" pitchFamily="34" charset="0"/>
              </a:rPr>
              <a:t>ة</a:t>
            </a:r>
            <a:r>
              <a:rPr lang="ar-YE" altLang="en-US" sz="1800" b="1" dirty="0">
                <a:solidFill>
                  <a:prstClr val="black"/>
                </a:solidFill>
                <a:latin typeface="Arial" panose="020B0604020202020204" pitchFamily="34" charset="0"/>
              </a:rPr>
              <a:t>) من شريط (إدراج), ليظهر قائمة الأشكال المتوفرة ضمن مكتبة  برنامج معالج النصوص.</a:t>
            </a: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2.انقر على الشكل المطلوب, ليتم مباشرة نسخ</a:t>
            </a:r>
            <a:r>
              <a:rPr lang="ar-SA" altLang="en-US" sz="1800" b="1" dirty="0">
                <a:solidFill>
                  <a:prstClr val="black"/>
                </a:solidFill>
                <a:latin typeface="Arial" panose="020B0604020202020204" pitchFamily="34" charset="0"/>
              </a:rPr>
              <a:t>ه </a:t>
            </a:r>
            <a:r>
              <a:rPr lang="ar-YE" altLang="en-US" sz="1800" b="1" dirty="0">
                <a:solidFill>
                  <a:prstClr val="black"/>
                </a:solidFill>
                <a:latin typeface="Arial" panose="020B0604020202020204" pitchFamily="34" charset="0"/>
              </a:rPr>
              <a:t>على الصفحة</a:t>
            </a:r>
            <a:r>
              <a:rPr lang="ar-YE" altLang="en-US" sz="1400" b="1" dirty="0">
                <a:solidFill>
                  <a:prstClr val="black"/>
                </a:solidFill>
              </a:rPr>
              <a:t>.</a:t>
            </a:r>
            <a:endParaRPr lang="ar-SA" altLang="en-US" sz="1400" b="1" dirty="0">
              <a:solidFill>
                <a:prstClr val="black"/>
              </a:solidFill>
            </a:endParaRPr>
          </a:p>
        </p:txBody>
      </p:sp>
      <p:sp>
        <p:nvSpPr>
          <p:cNvPr id="15" name="مستطيل 11"/>
          <p:cNvSpPr>
            <a:spLocks noChangeArrowheads="1"/>
          </p:cNvSpPr>
          <p:nvPr/>
        </p:nvSpPr>
        <p:spPr bwMode="auto">
          <a:xfrm>
            <a:off x="5879977" y="3507053"/>
            <a:ext cx="45364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r" rtl="1" eaLnBrk="0" fontAlgn="base" hangingPunct="0">
              <a:lnSpc>
                <a:spcPct val="150000"/>
              </a:lnSpc>
              <a:spcBef>
                <a:spcPct val="20000"/>
              </a:spcBef>
              <a:spcAft>
                <a:spcPct val="0"/>
              </a:spcAft>
              <a:buClr>
                <a:srgbClr val="D16349"/>
              </a:buClr>
              <a:buSzPct val="85000"/>
            </a:pPr>
            <a:r>
              <a:rPr lang="ar-YE" altLang="en-US" b="1" dirty="0">
                <a:solidFill>
                  <a:prstClr val="black"/>
                </a:solidFill>
                <a:latin typeface="Arial" panose="020B0604020202020204" pitchFamily="34" charset="0"/>
                <a:cs typeface="Arial" pitchFamily="34" charset="0"/>
              </a:rPr>
              <a:t>3.انقر على الشكل ضمن الصفحة  , ثم ابدأ بتغيير حجم الشكل بالسحب علي</a:t>
            </a:r>
            <a:r>
              <a:rPr lang="ar-SA" altLang="en-US" b="1" dirty="0">
                <a:solidFill>
                  <a:prstClr val="black"/>
                </a:solidFill>
                <a:latin typeface="Arial" panose="020B0604020202020204" pitchFamily="34" charset="0"/>
                <a:cs typeface="Arial" pitchFamily="34" charset="0"/>
              </a:rPr>
              <a:t>ه</a:t>
            </a:r>
            <a:r>
              <a:rPr lang="ar-YE" altLang="en-US" b="1" dirty="0">
                <a:solidFill>
                  <a:prstClr val="black"/>
                </a:solidFill>
                <a:latin typeface="Arial" panose="020B0604020202020204" pitchFamily="34" charset="0"/>
                <a:cs typeface="Arial" pitchFamily="34" charset="0"/>
              </a:rPr>
              <a:t> بالفأرة كما تعلمت ف</a:t>
            </a:r>
            <a:r>
              <a:rPr lang="ar-SA" altLang="en-US" b="1" dirty="0">
                <a:solidFill>
                  <a:prstClr val="black"/>
                </a:solidFill>
                <a:latin typeface="Arial" panose="020B0604020202020204" pitchFamily="34" charset="0"/>
                <a:cs typeface="Arial" pitchFamily="34" charset="0"/>
              </a:rPr>
              <a:t>ي</a:t>
            </a:r>
            <a:r>
              <a:rPr lang="ar-SA" altLang="en-US" b="1" dirty="0">
                <a:solidFill>
                  <a:prstClr val="black"/>
                </a:solidFill>
                <a:latin typeface="Arial" panose="020B0604020202020204" pitchFamily="34" charset="0"/>
                <a:cs typeface="Arial" pitchFamily="34" charset="0"/>
              </a:rPr>
              <a:t> </a:t>
            </a:r>
            <a:r>
              <a:rPr lang="ar-YE" altLang="en-US" b="1" dirty="0">
                <a:solidFill>
                  <a:prstClr val="black"/>
                </a:solidFill>
                <a:latin typeface="Arial" panose="020B0604020202020204" pitchFamily="34" charset="0"/>
                <a:cs typeface="Arial" pitchFamily="34" charset="0"/>
              </a:rPr>
              <a:t>التعامل مع</a:t>
            </a:r>
            <a:r>
              <a:rPr lang="ar-SA" altLang="en-US" b="1" dirty="0">
                <a:solidFill>
                  <a:prstClr val="black"/>
                </a:solidFill>
                <a:latin typeface="Arial" panose="020B0604020202020204" pitchFamily="34" charset="0"/>
                <a:cs typeface="Arial" pitchFamily="34" charset="0"/>
              </a:rPr>
              <a:t> </a:t>
            </a:r>
            <a:r>
              <a:rPr lang="ar-YE" altLang="en-US" b="1" dirty="0">
                <a:solidFill>
                  <a:prstClr val="black"/>
                </a:solidFill>
                <a:latin typeface="Arial" panose="020B0604020202020204" pitchFamily="34" charset="0"/>
                <a:cs typeface="Arial" pitchFamily="34" charset="0"/>
              </a:rPr>
              <a:t>الصور لحين الوص</a:t>
            </a:r>
            <a:r>
              <a:rPr lang="ar-SA" altLang="en-US" b="1" dirty="0">
                <a:solidFill>
                  <a:prstClr val="black"/>
                </a:solidFill>
                <a:latin typeface="Arial" panose="020B0604020202020204" pitchFamily="34" charset="0"/>
                <a:cs typeface="Arial" pitchFamily="34" charset="0"/>
              </a:rPr>
              <a:t>و</a:t>
            </a:r>
            <a:r>
              <a:rPr lang="ar-YE" altLang="en-US" b="1" dirty="0">
                <a:solidFill>
                  <a:prstClr val="black"/>
                </a:solidFill>
                <a:latin typeface="Arial" panose="020B0604020202020204" pitchFamily="34" charset="0"/>
                <a:cs typeface="Arial" pitchFamily="34" charset="0"/>
              </a:rPr>
              <a:t>ل للحجم المطلوب. </a:t>
            </a:r>
          </a:p>
          <a:p>
            <a:pPr algn="r" rtl="1" eaLnBrk="0" fontAlgn="base" hangingPunct="0">
              <a:lnSpc>
                <a:spcPct val="150000"/>
              </a:lnSpc>
              <a:spcBef>
                <a:spcPct val="20000"/>
              </a:spcBef>
              <a:spcAft>
                <a:spcPct val="0"/>
              </a:spcAft>
              <a:buClr>
                <a:srgbClr val="D16349"/>
              </a:buClr>
              <a:buSzPct val="85000"/>
              <a:buFont typeface="Wingdings 2" panose="05020102010507070707" pitchFamily="18" charset="2"/>
              <a:buNone/>
            </a:pPr>
            <a:endParaRPr lang="ar-YE" altLang="en-US" sz="3200" b="1" dirty="0">
              <a:solidFill>
                <a:prstClr val="black"/>
              </a:solidFill>
              <a:latin typeface="Arial" panose="020B0604020202020204" pitchFamily="34" charset="0"/>
              <a:cs typeface="Arial" pitchFamily="34" charset="0"/>
            </a:endParaRPr>
          </a:p>
        </p:txBody>
      </p:sp>
      <p:sp>
        <p:nvSpPr>
          <p:cNvPr id="16" name="مستطيل 6"/>
          <p:cNvSpPr>
            <a:spLocks noChangeArrowheads="1"/>
          </p:cNvSpPr>
          <p:nvPr/>
        </p:nvSpPr>
        <p:spPr bwMode="auto">
          <a:xfrm>
            <a:off x="4770756" y="4830589"/>
            <a:ext cx="565212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lnSpc>
                <a:spcPct val="150000"/>
              </a:lnSpc>
              <a:spcBef>
                <a:spcPct val="0"/>
              </a:spcBef>
              <a:spcAft>
                <a:spcPct val="0"/>
              </a:spcAft>
              <a:buFontTx/>
              <a:buNone/>
            </a:pPr>
            <a:r>
              <a:rPr lang="ar-SA" altLang="en-US" sz="1800" b="1" dirty="0">
                <a:solidFill>
                  <a:prstClr val="black"/>
                </a:solidFill>
                <a:latin typeface="Arial" panose="020B0604020202020204" pitchFamily="34" charset="0"/>
              </a:rPr>
              <a:t>4</a:t>
            </a:r>
            <a:r>
              <a:rPr lang="ar-YE" altLang="en-US" sz="1800" b="1" dirty="0">
                <a:solidFill>
                  <a:srgbClr val="646B86">
                    <a:lumMod val="50000"/>
                  </a:srgbClr>
                </a:solidFill>
                <a:latin typeface="Arial" panose="020B0604020202020204" pitchFamily="34" charset="0"/>
              </a:rPr>
              <a:t>.لكتابة نص داخل الشكل التلقائي:</a:t>
            </a: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أ  -انقر بزر الفأرة الأيمن على الشكل لتظهر قائمة خيارات.</a:t>
            </a: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ب -انقر على خيار (إضافة نص), ليمكنك البرنامج من كتابة النص مباشرة.</a:t>
            </a:r>
          </a:p>
        </p:txBody>
      </p:sp>
      <p:pic>
        <p:nvPicPr>
          <p:cNvPr id="3" name="Picture 2"/>
          <p:cNvPicPr>
            <a:picLocks noChangeAspect="1"/>
          </p:cNvPicPr>
          <p:nvPr/>
        </p:nvPicPr>
        <p:blipFill>
          <a:blip r:embed="rId2"/>
          <a:stretch>
            <a:fillRect/>
          </a:stretch>
        </p:blipFill>
        <p:spPr>
          <a:xfrm>
            <a:off x="2118749" y="2729771"/>
            <a:ext cx="1674254" cy="3587687"/>
          </a:xfrm>
          <a:prstGeom prst="rect">
            <a:avLst/>
          </a:prstGeom>
        </p:spPr>
      </p:pic>
    </p:spTree>
    <p:extLst>
      <p:ext uri="{BB962C8B-B14F-4D97-AF65-F5344CB8AC3E}">
        <p14:creationId xmlns:p14="http://schemas.microsoft.com/office/powerpoint/2010/main" val="44785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4" grpId="0"/>
      <p:bldP spid="15"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ادراج اشكال تلقائية</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1800" b="1" dirty="0">
                <a:latin typeface="Arial" panose="020B0604020202020204" pitchFamily="34" charset="0"/>
                <a:cs typeface="Arial" panose="020B0604020202020204" pitchFamily="34" charset="0"/>
              </a:rPr>
              <a:t> </a:t>
            </a: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1800" b="1" dirty="0">
              <a:latin typeface="Arial" panose="020B0604020202020204" pitchFamily="34" charset="0"/>
              <a:cs typeface="Arial" panose="020B0604020202020204" pitchFamily="34" charset="0"/>
            </a:endParaRPr>
          </a:p>
          <a:p>
            <a:pPr marL="0" indent="0">
              <a:lnSpc>
                <a:spcPct val="80000"/>
              </a:lnSpc>
              <a:buNone/>
            </a:pPr>
            <a:r>
              <a:rPr lang="ar-SA" sz="2000" b="1" dirty="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2" name="AutoShape 2" descr="https://encrypted-tbn1.gstatic.com/images?q=tbn:ANd9GcS3yMXhSzXybYjZqhv8iGTWBy0jYvd5Di1yb1phtBfT3iP6W1w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4" name="AutoShape 4" descr="https://encrypted-tbn2.gstatic.com/images?q=tbn:ANd9GcTkCr6GCiCk2L6FsPqIv0a0m6_ry-WpTeC_6Doyw1kOP5u51Rh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10" name="مستطيل 7"/>
          <p:cNvSpPr>
            <a:spLocks noChangeArrowheads="1"/>
          </p:cNvSpPr>
          <p:nvPr/>
        </p:nvSpPr>
        <p:spPr bwMode="auto">
          <a:xfrm>
            <a:off x="4079777" y="2348750"/>
            <a:ext cx="6243719"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p:txBody>
      </p:sp>
      <p:sp>
        <p:nvSpPr>
          <p:cNvPr id="16" name="مستطيل 6"/>
          <p:cNvSpPr>
            <a:spLocks noChangeArrowheads="1"/>
          </p:cNvSpPr>
          <p:nvPr/>
        </p:nvSpPr>
        <p:spPr bwMode="auto">
          <a:xfrm>
            <a:off x="4757596" y="1337662"/>
            <a:ext cx="565212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lnSpc>
                <a:spcPct val="150000"/>
              </a:lnSpc>
              <a:spcBef>
                <a:spcPct val="0"/>
              </a:spcBef>
              <a:spcAft>
                <a:spcPct val="0"/>
              </a:spcAft>
              <a:buFontTx/>
              <a:buNone/>
            </a:pPr>
            <a:r>
              <a:rPr lang="ar-SA" altLang="en-US" sz="1800" b="1" dirty="0">
                <a:solidFill>
                  <a:prstClr val="black"/>
                </a:solidFill>
                <a:latin typeface="Arial" panose="020B0604020202020204" pitchFamily="34" charset="0"/>
              </a:rPr>
              <a:t>4</a:t>
            </a:r>
            <a:r>
              <a:rPr lang="ar-YE" altLang="en-US" sz="1800" b="1" dirty="0">
                <a:solidFill>
                  <a:srgbClr val="646B86">
                    <a:lumMod val="50000"/>
                  </a:srgbClr>
                </a:solidFill>
                <a:latin typeface="Arial" panose="020B0604020202020204" pitchFamily="34" charset="0"/>
              </a:rPr>
              <a:t>.لكتابة نص داخل الشكل التلقائي:</a:t>
            </a: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أ  -انقر بزر الفأرة الأيمن على الشكل لتظهر قائمة خيارات.</a:t>
            </a:r>
          </a:p>
          <a:p>
            <a:pPr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ب -انقر على خيار (إضافة نص), ليمكنك البرنامج من كتابة النص مباشرة.</a:t>
            </a:r>
          </a:p>
        </p:txBody>
      </p:sp>
      <p:sp>
        <p:nvSpPr>
          <p:cNvPr id="12" name="مستطيل 10"/>
          <p:cNvSpPr>
            <a:spLocks noChangeArrowheads="1"/>
          </p:cNvSpPr>
          <p:nvPr/>
        </p:nvSpPr>
        <p:spPr bwMode="auto">
          <a:xfrm>
            <a:off x="4800958" y="3032572"/>
            <a:ext cx="5621918"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lnSpc>
                <a:spcPct val="150000"/>
              </a:lnSpc>
              <a:spcBef>
                <a:spcPct val="0"/>
              </a:spcBef>
              <a:spcAft>
                <a:spcPct val="0"/>
              </a:spcAft>
              <a:buFont typeface="Arial" panose="020B0604020202020204" pitchFamily="34" charset="0"/>
              <a:buNone/>
            </a:pPr>
            <a:r>
              <a:rPr lang="ar-SA" altLang="en-US" sz="1800" b="1" dirty="0">
                <a:solidFill>
                  <a:srgbClr val="646B86">
                    <a:lumMod val="50000"/>
                  </a:srgbClr>
                </a:solidFill>
                <a:latin typeface="Arial" panose="020B0604020202020204" pitchFamily="34" charset="0"/>
              </a:rPr>
              <a:t>5.</a:t>
            </a:r>
            <a:r>
              <a:rPr lang="ar-YE" altLang="en-US" sz="1800" b="1" dirty="0">
                <a:solidFill>
                  <a:srgbClr val="646B86">
                    <a:lumMod val="50000"/>
                  </a:srgbClr>
                </a:solidFill>
                <a:latin typeface="Arial" panose="020B0604020202020204" pitchFamily="34" charset="0"/>
              </a:rPr>
              <a:t>في حال ظهور الشكل التلقائي فوق نص مكتوب </a:t>
            </a:r>
            <a:r>
              <a:rPr lang="ar-SA" altLang="en-US" sz="1800" b="1" dirty="0">
                <a:solidFill>
                  <a:srgbClr val="646B86">
                    <a:lumMod val="50000"/>
                  </a:srgbClr>
                </a:solidFill>
                <a:latin typeface="Arial" panose="020B0604020202020204" pitchFamily="34" charset="0"/>
              </a:rPr>
              <a:t>أو</a:t>
            </a:r>
            <a:r>
              <a:rPr lang="ar-YE" altLang="en-US" sz="1800" b="1" dirty="0">
                <a:solidFill>
                  <a:srgbClr val="646B86">
                    <a:lumMod val="50000"/>
                  </a:srgbClr>
                </a:solidFill>
                <a:latin typeface="Arial" panose="020B0604020202020204" pitchFamily="34" charset="0"/>
              </a:rPr>
              <a:t> شكل أخر مما يسبب إخفاء النص, اتبع الخطوات التالية:</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أ   -انقر بزر الفأرة الأيمن على الشكل لتظهر قائمة خيارات</a:t>
            </a:r>
            <a:r>
              <a:rPr lang="en-US" altLang="en-US" sz="1800" b="1" dirty="0">
                <a:solidFill>
                  <a:prstClr val="black"/>
                </a:solidFill>
                <a:latin typeface="Arial" panose="020B0604020202020204" pitchFamily="34" charset="0"/>
              </a:rPr>
              <a:t>.</a:t>
            </a:r>
            <a:endParaRPr lang="ar-YE"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ب  -انقر على خيار (ترتيب) لتظهر قائمة فرعية.</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ج - انقر على خيار (إرسال للخلف), ليتم مباشرة </a:t>
            </a:r>
            <a:r>
              <a:rPr lang="ar-SA" altLang="en-US" sz="1800" b="1" dirty="0">
                <a:solidFill>
                  <a:prstClr val="black"/>
                </a:solidFill>
                <a:latin typeface="Arial" panose="020B0604020202020204" pitchFamily="34" charset="0"/>
              </a:rPr>
              <a:t>إظهار النص المخفي .</a:t>
            </a:r>
            <a:endParaRPr lang="ar-YE" altLang="en-US" sz="1800" b="1" dirty="0">
              <a:solidFill>
                <a:prstClr val="black"/>
              </a:solidFill>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1866627" y="1521484"/>
            <a:ext cx="2791587" cy="1775531"/>
          </a:xfrm>
          <a:prstGeom prst="rect">
            <a:avLst/>
          </a:prstGeom>
        </p:spPr>
      </p:pic>
    </p:spTree>
    <p:extLst>
      <p:ext uri="{BB962C8B-B14F-4D97-AF65-F5344CB8AC3E}">
        <p14:creationId xmlns:p14="http://schemas.microsoft.com/office/powerpoint/2010/main" val="319592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6"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ادراج اشكال تلقائية</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1800" b="1" dirty="0">
                <a:latin typeface="Arial" panose="020B0604020202020204" pitchFamily="34" charset="0"/>
                <a:cs typeface="Arial" panose="020B0604020202020204" pitchFamily="34" charset="0"/>
              </a:rPr>
              <a:t> </a:t>
            </a: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1800" b="1" dirty="0">
              <a:latin typeface="Arial" panose="020B0604020202020204" pitchFamily="34" charset="0"/>
              <a:cs typeface="Arial" panose="020B0604020202020204" pitchFamily="34" charset="0"/>
            </a:endParaRPr>
          </a:p>
          <a:p>
            <a:pPr marL="0" indent="0">
              <a:lnSpc>
                <a:spcPct val="80000"/>
              </a:lnSpc>
              <a:buNone/>
            </a:pPr>
            <a:r>
              <a:rPr lang="ar-SA" sz="2000" b="1" dirty="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2" name="AutoShape 2" descr="https://encrypted-tbn1.gstatic.com/images?q=tbn:ANd9GcS3yMXhSzXybYjZqhv8iGTWBy0jYvd5Di1yb1phtBfT3iP6W1w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4" name="AutoShape 4" descr="https://encrypted-tbn2.gstatic.com/images?q=tbn:ANd9GcTkCr6GCiCk2L6FsPqIv0a0m6_ry-WpTeC_6Doyw1kOP5u51Rh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10" name="مستطيل 7"/>
          <p:cNvSpPr>
            <a:spLocks noChangeArrowheads="1"/>
          </p:cNvSpPr>
          <p:nvPr/>
        </p:nvSpPr>
        <p:spPr bwMode="auto">
          <a:xfrm>
            <a:off x="4079777" y="2348750"/>
            <a:ext cx="6243719"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p:txBody>
      </p:sp>
      <p:sp>
        <p:nvSpPr>
          <p:cNvPr id="13" name="مستطيل 8"/>
          <p:cNvSpPr>
            <a:spLocks noChangeArrowheads="1"/>
          </p:cNvSpPr>
          <p:nvPr/>
        </p:nvSpPr>
        <p:spPr bwMode="auto">
          <a:xfrm>
            <a:off x="1984375" y="1471032"/>
            <a:ext cx="8434856"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700" b="1" dirty="0">
                <a:solidFill>
                  <a:prstClr val="black"/>
                </a:solidFill>
              </a:rPr>
              <a:t>7</a:t>
            </a:r>
            <a:r>
              <a:rPr lang="ar-YE" altLang="en-US" sz="1800" b="1" dirty="0">
                <a:solidFill>
                  <a:srgbClr val="646B86">
                    <a:lumMod val="50000"/>
                  </a:srgbClr>
                </a:solidFill>
                <a:latin typeface="Arial" panose="020B0604020202020204" pitchFamily="34" charset="0"/>
              </a:rPr>
              <a:t>.لتنسيق الشكل التلقائي:</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انقر على الشكل لتفعيلة, حيث سيظهر شريط أدوات جديد (تنسيق) مختص بتنسيق الأشكال وتظهر عليه المهام كما في الشكل التالي.</a:t>
            </a:r>
          </a:p>
        </p:txBody>
      </p:sp>
      <p:pic>
        <p:nvPicPr>
          <p:cNvPr id="11" name="Picture 10"/>
          <p:cNvPicPr/>
          <p:nvPr/>
        </p:nvPicPr>
        <p:blipFill>
          <a:blip r:embed="rId2" cstate="print"/>
          <a:srcRect/>
          <a:stretch>
            <a:fillRect/>
          </a:stretch>
        </p:blipFill>
        <p:spPr bwMode="auto">
          <a:xfrm>
            <a:off x="2351584" y="3987185"/>
            <a:ext cx="7632848" cy="2019767"/>
          </a:xfrm>
          <a:prstGeom prst="rect">
            <a:avLst/>
          </a:prstGeom>
          <a:noFill/>
        </p:spPr>
      </p:pic>
    </p:spTree>
    <p:extLst>
      <p:ext uri="{BB962C8B-B14F-4D97-AF65-F5344CB8AC3E}">
        <p14:creationId xmlns:p14="http://schemas.microsoft.com/office/powerpoint/2010/main" val="349100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ادراج نص مزخرف</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1800" b="1" dirty="0">
                <a:latin typeface="Arial" panose="020B0604020202020204" pitchFamily="34" charset="0"/>
                <a:cs typeface="Arial" panose="020B0604020202020204" pitchFamily="34" charset="0"/>
              </a:rPr>
              <a:t> </a:t>
            </a: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1800" b="1" dirty="0">
              <a:latin typeface="Arial" panose="020B0604020202020204" pitchFamily="34" charset="0"/>
              <a:cs typeface="Arial" panose="020B0604020202020204" pitchFamily="34" charset="0"/>
            </a:endParaRPr>
          </a:p>
          <a:p>
            <a:pPr marL="0" indent="0">
              <a:lnSpc>
                <a:spcPct val="80000"/>
              </a:lnSpc>
              <a:buNone/>
            </a:pPr>
            <a:r>
              <a:rPr lang="ar-SA" sz="2000" b="1" dirty="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2" name="AutoShape 2" descr="https://encrypted-tbn1.gstatic.com/images?q=tbn:ANd9GcS3yMXhSzXybYjZqhv8iGTWBy0jYvd5Di1yb1phtBfT3iP6W1w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4" name="AutoShape 4" descr="https://encrypted-tbn2.gstatic.com/images?q=tbn:ANd9GcTkCr6GCiCk2L6FsPqIv0a0m6_ry-WpTeC_6Doyw1kOP5u51Rh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10" name="مستطيل 7"/>
          <p:cNvSpPr>
            <a:spLocks noChangeArrowheads="1"/>
          </p:cNvSpPr>
          <p:nvPr/>
        </p:nvSpPr>
        <p:spPr bwMode="auto">
          <a:xfrm>
            <a:off x="4079777" y="2348750"/>
            <a:ext cx="6243719"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p:txBody>
      </p:sp>
      <p:sp>
        <p:nvSpPr>
          <p:cNvPr id="12" name="مستطيل 10"/>
          <p:cNvSpPr>
            <a:spLocks noChangeArrowheads="1"/>
          </p:cNvSpPr>
          <p:nvPr/>
        </p:nvSpPr>
        <p:spPr bwMode="auto">
          <a:xfrm>
            <a:off x="5751495" y="1593108"/>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700" b="1" dirty="0">
                <a:solidFill>
                  <a:prstClr val="black"/>
                </a:solidFill>
              </a:rPr>
              <a:t>1</a:t>
            </a:r>
            <a:r>
              <a:rPr lang="ar-YE" altLang="en-US" sz="1800" b="1" dirty="0">
                <a:solidFill>
                  <a:prstClr val="black"/>
                </a:solidFill>
                <a:latin typeface="Arial" panose="020B0604020202020204" pitchFamily="34" charset="0"/>
              </a:rPr>
              <a:t>.انقر على زر </a:t>
            </a:r>
            <a:r>
              <a:rPr lang="en-US" altLang="en-US" sz="1800" b="1" dirty="0">
                <a:solidFill>
                  <a:prstClr val="black"/>
                </a:solidFill>
                <a:latin typeface="Arial" panose="020B0604020202020204" pitchFamily="34" charset="0"/>
              </a:rPr>
              <a:t>(Word Art) </a:t>
            </a:r>
            <a:r>
              <a:rPr lang="ar-YE" altLang="en-US" sz="1800" b="1" dirty="0">
                <a:solidFill>
                  <a:prstClr val="black"/>
                </a:solidFill>
                <a:latin typeface="Arial" panose="020B0604020202020204" pitchFamily="34" charset="0"/>
              </a:rPr>
              <a:t>ضمن مجموعة (نص) من شريط (إدراج), ليظهر قائمة من خيارات أشكال النص.</a:t>
            </a:r>
          </a:p>
        </p:txBody>
      </p:sp>
      <p:sp>
        <p:nvSpPr>
          <p:cNvPr id="14" name="مستطيل 11"/>
          <p:cNvSpPr>
            <a:spLocks noChangeArrowheads="1"/>
          </p:cNvSpPr>
          <p:nvPr/>
        </p:nvSpPr>
        <p:spPr bwMode="auto">
          <a:xfrm>
            <a:off x="5879976" y="4247009"/>
            <a:ext cx="4542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lnSpc>
                <a:spcPct val="150000"/>
              </a:lnSpc>
              <a:spcBef>
                <a:spcPct val="0"/>
              </a:spcBef>
              <a:spcAft>
                <a:spcPct val="0"/>
              </a:spcAft>
              <a:buFontTx/>
              <a:buNone/>
            </a:pPr>
            <a:r>
              <a:rPr lang="ar-SA" altLang="en-US" sz="1700" b="1" dirty="0">
                <a:solidFill>
                  <a:prstClr val="black"/>
                </a:solidFill>
              </a:rPr>
              <a:t>2</a:t>
            </a:r>
            <a:r>
              <a:rPr lang="ar-YE" altLang="en-US" sz="1800" b="1" dirty="0">
                <a:solidFill>
                  <a:prstClr val="black"/>
                </a:solidFill>
                <a:latin typeface="Arial" panose="020B0604020202020204" pitchFamily="34" charset="0"/>
              </a:rPr>
              <a:t>.اختر أحد هذه الأشكال بالنقر علي</a:t>
            </a:r>
            <a:r>
              <a:rPr lang="ar-SA" altLang="en-US" sz="1800" b="1" dirty="0">
                <a:solidFill>
                  <a:prstClr val="black"/>
                </a:solidFill>
                <a:latin typeface="Arial" panose="020B0604020202020204" pitchFamily="34" charset="0"/>
              </a:rPr>
              <a:t>ه</a:t>
            </a:r>
            <a:r>
              <a:rPr lang="ar-YE" altLang="en-US" sz="1800" b="1" dirty="0">
                <a:solidFill>
                  <a:prstClr val="black"/>
                </a:solidFill>
                <a:latin typeface="Arial" panose="020B0604020202020204" pitchFamily="34" charset="0"/>
              </a:rPr>
              <a:t> ليظهر مربع حوار (إدخال النص).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932" y="1795308"/>
            <a:ext cx="3643989" cy="1129636"/>
          </a:xfrm>
          <a:prstGeom prst="rect">
            <a:avLst/>
          </a:prstGeom>
        </p:spPr>
      </p:pic>
      <p:sp>
        <p:nvSpPr>
          <p:cNvPr id="5" name="AutoShape 2" descr="Image result for wordart"/>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6" name="AutoShape 4" descr="Image result for wordart"/>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pic>
        <p:nvPicPr>
          <p:cNvPr id="8" name="Picture 7"/>
          <p:cNvPicPr>
            <a:picLocks noChangeAspect="1"/>
          </p:cNvPicPr>
          <p:nvPr/>
        </p:nvPicPr>
        <p:blipFill>
          <a:blip r:embed="rId3"/>
          <a:stretch>
            <a:fillRect/>
          </a:stretch>
        </p:blipFill>
        <p:spPr>
          <a:xfrm>
            <a:off x="2356558" y="3091895"/>
            <a:ext cx="2687536" cy="3121010"/>
          </a:xfrm>
          <a:prstGeom prst="rect">
            <a:avLst/>
          </a:prstGeom>
        </p:spPr>
      </p:pic>
    </p:spTree>
    <p:extLst>
      <p:ext uri="{BB962C8B-B14F-4D97-AF65-F5344CB8AC3E}">
        <p14:creationId xmlns:p14="http://schemas.microsoft.com/office/powerpoint/2010/main" val="5338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heckerboard(across)">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1775520" y="86674"/>
            <a:ext cx="8534400" cy="758825"/>
          </a:xfrm>
        </p:spPr>
        <p:txBody>
          <a:bodyPr anchor="t">
            <a:noAutofit/>
          </a:bodyPr>
          <a:lstStyle/>
          <a:p>
            <a:pPr eaLnBrk="1" fontAlgn="auto" hangingPunct="1">
              <a:spcBef>
                <a:spcPct val="20000"/>
              </a:spcBef>
              <a:spcAft>
                <a:spcPts val="0"/>
              </a:spcAft>
              <a:buClr>
                <a:srgbClr val="D16349"/>
              </a:buClr>
              <a:buSzPct val="85000"/>
              <a:defRPr/>
            </a:pP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تشغيل </a:t>
            </a: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برنامج معالج النصوص</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5447928" y="1916832"/>
            <a:ext cx="5076056" cy="4618038"/>
          </a:xfrm>
          <a:noFill/>
          <a:ln/>
        </p:spPr>
        <p:txBody>
          <a:bodyPr>
            <a:normAutofit/>
          </a:bodyPr>
          <a:lstStyle/>
          <a:p>
            <a:pPr marL="457200" indent="-457200">
              <a:lnSpc>
                <a:spcPct val="80000"/>
              </a:lnSpc>
              <a:buFont typeface="+mj-lt"/>
              <a:buAutoNum type="arabicPeriod"/>
            </a:pPr>
            <a:r>
              <a:rPr lang="ar-SA" sz="2400" b="1" dirty="0">
                <a:latin typeface="Arial" panose="020B0604020202020204" pitchFamily="34" charset="0"/>
                <a:cs typeface="Arial" panose="020B0604020202020204" pitchFamily="34" charset="0"/>
              </a:rPr>
              <a:t>يتم النقر على زر </a:t>
            </a:r>
            <a:r>
              <a:rPr lang="ar-SA" sz="2400" b="1" dirty="0">
                <a:latin typeface="Arial" panose="020B0604020202020204" pitchFamily="34" charset="0"/>
                <a:cs typeface="Arial" panose="020B0604020202020204" pitchFamily="34" charset="0"/>
              </a:rPr>
              <a:t>أبدأ</a:t>
            </a:r>
          </a:p>
          <a:p>
            <a:pPr marL="457200" indent="-457200">
              <a:lnSpc>
                <a:spcPct val="80000"/>
              </a:lnSpc>
              <a:buFont typeface="+mj-lt"/>
              <a:buAutoNum type="arabicPeriod"/>
            </a:pPr>
            <a:r>
              <a:rPr lang="ar-SA" sz="2400" b="1" dirty="0">
                <a:latin typeface="Arial" panose="020B0604020202020204" pitchFamily="34" charset="0"/>
                <a:cs typeface="Arial" panose="020B0604020202020204" pitchFamily="34" charset="0"/>
              </a:rPr>
              <a:t>ثم النقر على كافة </a:t>
            </a:r>
            <a:r>
              <a:rPr lang="ar-SA" sz="2400" b="1" dirty="0">
                <a:latin typeface="Arial" panose="020B0604020202020204" pitchFamily="34" charset="0"/>
                <a:cs typeface="Arial" panose="020B0604020202020204" pitchFamily="34" charset="0"/>
              </a:rPr>
              <a:t>البرامج </a:t>
            </a:r>
            <a:endParaRPr lang="ar-SA" sz="2400" b="1" dirty="0">
              <a:latin typeface="Arial" panose="020B0604020202020204" pitchFamily="34" charset="0"/>
              <a:cs typeface="Arial" panose="020B0604020202020204" pitchFamily="34" charset="0"/>
            </a:endParaRPr>
          </a:p>
          <a:p>
            <a:pPr marL="457200" indent="-457200">
              <a:lnSpc>
                <a:spcPct val="80000"/>
              </a:lnSpc>
              <a:buFont typeface="+mj-lt"/>
              <a:buAutoNum type="arabicPeriod"/>
            </a:pPr>
            <a:r>
              <a:rPr lang="ar-SA" sz="2400" b="1" dirty="0">
                <a:latin typeface="Arial" panose="020B0604020202020204" pitchFamily="34" charset="0"/>
                <a:cs typeface="Arial" panose="020B0604020202020204" pitchFamily="34" charset="0"/>
              </a:rPr>
              <a:t>ثم النقر على </a:t>
            </a:r>
            <a:r>
              <a:rPr lang="en-US" sz="2400" b="1" dirty="0">
                <a:latin typeface="Arial" panose="020B0604020202020204" pitchFamily="34" charset="0"/>
                <a:cs typeface="Arial" panose="020B0604020202020204" pitchFamily="34" charset="0"/>
              </a:rPr>
              <a:t> Microsoft office2010</a:t>
            </a:r>
            <a:endParaRPr lang="ar-SA" sz="2400" b="1" dirty="0">
              <a:latin typeface="Arial" panose="020B0604020202020204" pitchFamily="34" charset="0"/>
              <a:cs typeface="Arial" panose="020B0604020202020204" pitchFamily="34" charset="0"/>
            </a:endParaRPr>
          </a:p>
          <a:p>
            <a:pPr marL="457200" indent="-457200" eaLnBrk="1" fontAlgn="auto" hangingPunct="1">
              <a:spcAft>
                <a:spcPts val="0"/>
              </a:spcAft>
              <a:buFont typeface="+mj-lt"/>
              <a:buAutoNum type="arabicPeriod"/>
              <a:defRPr/>
            </a:pPr>
            <a:r>
              <a:rPr lang="ar-SA" sz="2400" b="1" dirty="0">
                <a:latin typeface="Arial" panose="020B0604020202020204" pitchFamily="34" charset="0"/>
                <a:cs typeface="Arial" panose="020B0604020202020204" pitchFamily="34" charset="0"/>
              </a:rPr>
              <a:t>ثم النقر على </a:t>
            </a:r>
            <a:r>
              <a:rPr lang="en-US" sz="2400" b="1" dirty="0">
                <a:latin typeface="Arial" panose="020B0604020202020204" pitchFamily="34" charset="0"/>
                <a:cs typeface="Arial" panose="020B0604020202020204" pitchFamily="34" charset="0"/>
              </a:rPr>
              <a:t>Microsoft </a:t>
            </a:r>
            <a:r>
              <a:rPr lang="en-US" sz="2400" b="1" dirty="0">
                <a:latin typeface="Arial" panose="020B0604020202020204" pitchFamily="34" charset="0"/>
                <a:cs typeface="Arial" panose="020B0604020202020204" pitchFamily="34" charset="0"/>
              </a:rPr>
              <a:t>word 2010</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7" y="1916832"/>
            <a:ext cx="3281697" cy="422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004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ادراج نص مزخرف</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1800" b="1" dirty="0">
                <a:latin typeface="Arial" panose="020B0604020202020204" pitchFamily="34" charset="0"/>
                <a:cs typeface="Arial" panose="020B0604020202020204" pitchFamily="34" charset="0"/>
              </a:rPr>
              <a:t> </a:t>
            </a: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1800" b="1" dirty="0">
              <a:latin typeface="Arial" panose="020B0604020202020204" pitchFamily="34" charset="0"/>
              <a:cs typeface="Arial" panose="020B0604020202020204" pitchFamily="34" charset="0"/>
            </a:endParaRPr>
          </a:p>
          <a:p>
            <a:pPr marL="0" indent="0">
              <a:lnSpc>
                <a:spcPct val="80000"/>
              </a:lnSpc>
              <a:buNone/>
            </a:pPr>
            <a:r>
              <a:rPr lang="ar-SA" sz="2000" b="1" dirty="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2" name="AutoShape 2" descr="https://encrypted-tbn1.gstatic.com/images?q=tbn:ANd9GcS3yMXhSzXybYjZqhv8iGTWBy0jYvd5Di1yb1phtBfT3iP6W1w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4" name="AutoShape 4" descr="https://encrypted-tbn2.gstatic.com/images?q=tbn:ANd9GcTkCr6GCiCk2L6FsPqIv0a0m6_ry-WpTeC_6Doyw1kOP5u51Rh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10" name="مستطيل 7"/>
          <p:cNvSpPr>
            <a:spLocks noChangeArrowheads="1"/>
          </p:cNvSpPr>
          <p:nvPr/>
        </p:nvSpPr>
        <p:spPr bwMode="auto">
          <a:xfrm>
            <a:off x="4079777" y="2348750"/>
            <a:ext cx="6243719"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p:txBody>
      </p:sp>
      <p:sp>
        <p:nvSpPr>
          <p:cNvPr id="13" name="مستطيل 5"/>
          <p:cNvSpPr>
            <a:spLocks noChangeArrowheads="1"/>
          </p:cNvSpPr>
          <p:nvPr/>
        </p:nvSpPr>
        <p:spPr bwMode="auto">
          <a:xfrm>
            <a:off x="3647728" y="1517853"/>
            <a:ext cx="6712298"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700" b="1" dirty="0">
                <a:solidFill>
                  <a:prstClr val="black"/>
                </a:solidFill>
              </a:rPr>
              <a:t>3</a:t>
            </a:r>
            <a:r>
              <a:rPr lang="ar-YE" altLang="en-US" sz="1700" b="1" dirty="0">
                <a:solidFill>
                  <a:prstClr val="black"/>
                </a:solidFill>
              </a:rPr>
              <a:t>.</a:t>
            </a:r>
            <a:r>
              <a:rPr lang="ar-SA" altLang="en-US" sz="1700" b="1" dirty="0">
                <a:solidFill>
                  <a:prstClr val="black"/>
                </a:solidFill>
              </a:rPr>
              <a:t>أ</a:t>
            </a:r>
            <a:r>
              <a:rPr lang="ar-YE" altLang="en-US" sz="1800" b="1" dirty="0">
                <a:solidFill>
                  <a:prstClr val="black"/>
                </a:solidFill>
                <a:latin typeface="Arial" panose="020B0604020202020204" pitchFamily="34" charset="0"/>
              </a:rPr>
              <a:t>دخل النص في مربع النص مع تحديد نوع الخط وحجمه وصفاته, ثم انقر زر (موافق), ليظهر النص مباشرة على الشاشة.</a:t>
            </a: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a:lnSpc>
                <a:spcPct val="150000"/>
              </a:lnSpc>
              <a:spcBef>
                <a:spcPts val="0"/>
              </a:spcBef>
              <a:buNone/>
              <a:defRPr/>
            </a:pPr>
            <a:r>
              <a:rPr lang="ar-SA" sz="1800" b="1" dirty="0">
                <a:solidFill>
                  <a:prstClr val="black"/>
                </a:solidFill>
              </a:rPr>
              <a:t>4</a:t>
            </a:r>
            <a:r>
              <a:rPr lang="ar-SA" sz="1800" b="1" dirty="0">
                <a:solidFill>
                  <a:prstClr val="black"/>
                </a:solidFill>
                <a:latin typeface="Arial" panose="020B0604020202020204" pitchFamily="34" charset="0"/>
              </a:rPr>
              <a:t>. يمكنك عمل تنسيق مع (النص المزخرف) بنفس طرق التعامل مع الصورالمدرجة</a:t>
            </a:r>
            <a:r>
              <a:rPr lang="ar-YE" sz="1800" b="1" dirty="0">
                <a:solidFill>
                  <a:prstClr val="black"/>
                </a:solidFill>
                <a:latin typeface="Arial" panose="020B0604020202020204" pitchFamily="34" charset="0"/>
              </a:rPr>
              <a:t>.</a:t>
            </a:r>
          </a:p>
          <a:p>
            <a:pPr algn="ctr">
              <a:lnSpc>
                <a:spcPct val="150000"/>
              </a:lnSpc>
              <a:spcBef>
                <a:spcPts val="0"/>
              </a:spcBef>
              <a:defRPr/>
            </a:pPr>
            <a:endParaRPr lang="ar-SA"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YE" altLang="en-US" sz="1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79826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ادراج تخطيط هيكلي</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1800" b="1" dirty="0">
                <a:latin typeface="Arial" panose="020B0604020202020204" pitchFamily="34" charset="0"/>
                <a:cs typeface="Arial" panose="020B0604020202020204" pitchFamily="34" charset="0"/>
              </a:rPr>
              <a:t> </a:t>
            </a: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1800" b="1" dirty="0">
              <a:latin typeface="Arial" panose="020B0604020202020204" pitchFamily="34" charset="0"/>
              <a:cs typeface="Arial" panose="020B0604020202020204" pitchFamily="34" charset="0"/>
            </a:endParaRPr>
          </a:p>
          <a:p>
            <a:pPr marL="0" indent="0">
              <a:lnSpc>
                <a:spcPct val="80000"/>
              </a:lnSpc>
              <a:buNone/>
            </a:pPr>
            <a:r>
              <a:rPr lang="ar-SA" sz="2000" b="1" dirty="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2" name="AutoShape 2" descr="https://encrypted-tbn1.gstatic.com/images?q=tbn:ANd9GcS3yMXhSzXybYjZqhv8iGTWBy0jYvd5Di1yb1phtBfT3iP6W1w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4" name="AutoShape 4" descr="https://encrypted-tbn2.gstatic.com/images?q=tbn:ANd9GcTkCr6GCiCk2L6FsPqIv0a0m6_ry-WpTeC_6Doyw1kOP5u51Rh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10" name="مستطيل 7"/>
          <p:cNvSpPr>
            <a:spLocks noChangeArrowheads="1"/>
          </p:cNvSpPr>
          <p:nvPr/>
        </p:nvSpPr>
        <p:spPr bwMode="auto">
          <a:xfrm>
            <a:off x="4079777" y="2348750"/>
            <a:ext cx="6243719"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p:txBody>
      </p:sp>
      <p:sp>
        <p:nvSpPr>
          <p:cNvPr id="9" name="مستطيل 8"/>
          <p:cNvSpPr>
            <a:spLocks noChangeArrowheads="1"/>
          </p:cNvSpPr>
          <p:nvPr/>
        </p:nvSpPr>
        <p:spPr bwMode="auto">
          <a:xfrm>
            <a:off x="5632462" y="1476676"/>
            <a:ext cx="475297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700" b="1" dirty="0">
                <a:solidFill>
                  <a:prstClr val="black"/>
                </a:solidFill>
              </a:rPr>
              <a:t>1</a:t>
            </a:r>
            <a:r>
              <a:rPr lang="ar-YE" altLang="en-US" sz="1700" b="1" dirty="0">
                <a:solidFill>
                  <a:prstClr val="black"/>
                </a:solidFill>
              </a:rPr>
              <a:t>. </a:t>
            </a:r>
            <a:r>
              <a:rPr lang="ar-YE" altLang="en-US" sz="1800" b="1" dirty="0">
                <a:solidFill>
                  <a:prstClr val="black"/>
                </a:solidFill>
                <a:latin typeface="Arial" panose="020B0604020202020204" pitchFamily="34" charset="0"/>
              </a:rPr>
              <a:t>انقر على زر </a:t>
            </a:r>
            <a:r>
              <a:rPr lang="en-US" altLang="en-US" sz="1800" b="1" dirty="0">
                <a:solidFill>
                  <a:prstClr val="black"/>
                </a:solidFill>
                <a:latin typeface="Arial" panose="020B0604020202020204" pitchFamily="34" charset="0"/>
              </a:rPr>
              <a:t>(Smart Art)</a:t>
            </a:r>
            <a:r>
              <a:rPr lang="ar-YE" altLang="en-US" sz="1800" b="1" dirty="0">
                <a:solidFill>
                  <a:prstClr val="black"/>
                </a:solidFill>
                <a:latin typeface="Arial" panose="020B0604020202020204" pitchFamily="34" charset="0"/>
              </a:rPr>
              <a:t>ضمن مجموعة (رسومات توضيحية) من شريط (إدراج), ليطهر مربع حوار  (اختيار رسم).</a:t>
            </a:r>
          </a:p>
        </p:txBody>
      </p:sp>
      <p:sp>
        <p:nvSpPr>
          <p:cNvPr id="11" name="مستطيل 9"/>
          <p:cNvSpPr>
            <a:spLocks noChangeArrowheads="1"/>
          </p:cNvSpPr>
          <p:nvPr/>
        </p:nvSpPr>
        <p:spPr bwMode="auto">
          <a:xfrm>
            <a:off x="5802315" y="3660037"/>
            <a:ext cx="45720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1700" b="1" dirty="0">
                <a:solidFill>
                  <a:prstClr val="black"/>
                </a:solidFill>
              </a:rPr>
              <a:t>2</a:t>
            </a:r>
            <a:r>
              <a:rPr lang="ar-YE" altLang="en-US" sz="1800" b="1" dirty="0">
                <a:solidFill>
                  <a:prstClr val="black"/>
                </a:solidFill>
                <a:latin typeface="Arial" panose="020B0604020202020204" pitchFamily="34" charset="0"/>
              </a:rPr>
              <a:t>.اختر أحد هذه الأشكال بالنقر علي</a:t>
            </a:r>
            <a:r>
              <a:rPr lang="ar-SA" altLang="en-US" sz="1800" b="1" dirty="0">
                <a:solidFill>
                  <a:prstClr val="black"/>
                </a:solidFill>
                <a:latin typeface="Arial" panose="020B0604020202020204" pitchFamily="34" charset="0"/>
              </a:rPr>
              <a:t>ه</a:t>
            </a:r>
            <a:r>
              <a:rPr lang="ar-YE" altLang="en-US" sz="1800" b="1" dirty="0">
                <a:solidFill>
                  <a:prstClr val="black"/>
                </a:solidFill>
                <a:latin typeface="Arial" panose="020B0604020202020204" pitchFamily="34" charset="0"/>
              </a:rPr>
              <a:t> ليظهر, ثم انقر زر (موافق) ليظهر الشكل على الصفحة وله قابلية إدخال النصوص.</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3.</a:t>
            </a:r>
            <a:r>
              <a:rPr lang="ar-SA" altLang="en-US" sz="1800" b="1" dirty="0">
                <a:solidFill>
                  <a:prstClr val="black"/>
                </a:solidFill>
                <a:latin typeface="Arial" panose="020B0604020202020204" pitchFamily="34" charset="0"/>
              </a:rPr>
              <a:t>أ</a:t>
            </a:r>
            <a:r>
              <a:rPr lang="ar-YE" altLang="en-US" sz="1800" b="1" dirty="0">
                <a:solidFill>
                  <a:prstClr val="black"/>
                </a:solidFill>
                <a:latin typeface="Arial" panose="020B0604020202020204" pitchFamily="34" charset="0"/>
              </a:rPr>
              <a:t>دخل النص في مربع النص لكل جزء من الشكل, ثم اضغط </a:t>
            </a:r>
            <a:r>
              <a:rPr lang="en-US" altLang="en-US" sz="1800" b="1" dirty="0">
                <a:solidFill>
                  <a:prstClr val="black"/>
                </a:solidFill>
                <a:latin typeface="Arial" panose="020B0604020202020204" pitchFamily="34" charset="0"/>
              </a:rPr>
              <a:t>(Enter) </a:t>
            </a:r>
            <a:r>
              <a:rPr lang="ar-YE" altLang="en-US" sz="1800" b="1" dirty="0">
                <a:solidFill>
                  <a:prstClr val="black"/>
                </a:solidFill>
                <a:latin typeface="Arial" panose="020B0604020202020204" pitchFamily="34" charset="0"/>
              </a:rPr>
              <a:t>لتثبيت النص.</a:t>
            </a:r>
            <a:endParaRPr lang="ar-SA" altLang="en-US" sz="1800" b="1" dirty="0">
              <a:solidFill>
                <a:prstClr val="black"/>
              </a:solidFill>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2690652" y="1881845"/>
            <a:ext cx="2466975" cy="10191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1013" y="3660036"/>
            <a:ext cx="3796228" cy="2649284"/>
          </a:xfrm>
          <a:prstGeom prst="rect">
            <a:avLst/>
          </a:prstGeom>
        </p:spPr>
      </p:pic>
    </p:spTree>
    <p:extLst>
      <p:ext uri="{BB962C8B-B14F-4D97-AF65-F5344CB8AC3E}">
        <p14:creationId xmlns:p14="http://schemas.microsoft.com/office/powerpoint/2010/main" val="68819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5"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9"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ادراج تخطيط هيكلي</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1800" b="1" dirty="0">
                <a:latin typeface="Arial" panose="020B0604020202020204" pitchFamily="34" charset="0"/>
                <a:cs typeface="Arial" panose="020B0604020202020204" pitchFamily="34" charset="0"/>
              </a:rPr>
              <a:t> </a:t>
            </a: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1800" b="1" dirty="0">
              <a:latin typeface="Arial" panose="020B0604020202020204" pitchFamily="34" charset="0"/>
              <a:cs typeface="Arial" panose="020B0604020202020204" pitchFamily="34" charset="0"/>
            </a:endParaRPr>
          </a:p>
          <a:p>
            <a:pPr marL="0" indent="0">
              <a:lnSpc>
                <a:spcPct val="80000"/>
              </a:lnSpc>
              <a:buNone/>
            </a:pPr>
            <a:r>
              <a:rPr lang="ar-SA" sz="2000" b="1" dirty="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2" name="AutoShape 2" descr="https://encrypted-tbn1.gstatic.com/images?q=tbn:ANd9GcS3yMXhSzXybYjZqhv8iGTWBy0jYvd5Di1yb1phtBfT3iP6W1w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4" name="AutoShape 4" descr="https://encrypted-tbn2.gstatic.com/images?q=tbn:ANd9GcTkCr6GCiCk2L6FsPqIv0a0m6_ry-WpTeC_6Doyw1kOP5u51Rh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10" name="مستطيل 7"/>
          <p:cNvSpPr>
            <a:spLocks noChangeArrowheads="1"/>
          </p:cNvSpPr>
          <p:nvPr/>
        </p:nvSpPr>
        <p:spPr bwMode="auto">
          <a:xfrm>
            <a:off x="4079777" y="2348750"/>
            <a:ext cx="6243719"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p:txBody>
      </p:sp>
      <p:sp>
        <p:nvSpPr>
          <p:cNvPr id="12" name="مستطيل 6"/>
          <p:cNvSpPr>
            <a:spLocks noChangeArrowheads="1"/>
          </p:cNvSpPr>
          <p:nvPr/>
        </p:nvSpPr>
        <p:spPr bwMode="auto">
          <a:xfrm>
            <a:off x="4815713" y="1461680"/>
            <a:ext cx="5507782"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700" b="1" dirty="0">
                <a:solidFill>
                  <a:prstClr val="black"/>
                </a:solidFill>
              </a:rPr>
              <a:t>4</a:t>
            </a:r>
            <a:r>
              <a:rPr lang="ar-YE" altLang="en-US" sz="1800" b="1" dirty="0">
                <a:solidFill>
                  <a:prstClr val="black"/>
                </a:solidFill>
                <a:latin typeface="Arial" panose="020B0604020202020204" pitchFamily="34" charset="0"/>
              </a:rPr>
              <a:t>.لتعديل النص: انقر على مربع النص ليتم تفعيل</a:t>
            </a:r>
            <a:r>
              <a:rPr lang="ar-SA" altLang="en-US" sz="1800" b="1" dirty="0">
                <a:solidFill>
                  <a:prstClr val="black"/>
                </a:solidFill>
                <a:latin typeface="Arial" panose="020B0604020202020204" pitchFamily="34" charset="0"/>
              </a:rPr>
              <a:t>ه</a:t>
            </a:r>
            <a:r>
              <a:rPr lang="ar-YE" altLang="en-US" sz="1800" b="1" dirty="0">
                <a:solidFill>
                  <a:prstClr val="black"/>
                </a:solidFill>
                <a:latin typeface="Arial" panose="020B0604020202020204" pitchFamily="34" charset="0"/>
              </a:rPr>
              <a:t> مباشرة للكتابة عليه.</a:t>
            </a: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5.لإضافة مكون جيد للشكل : </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أ.انقر بزر الفأرة اليمين على مكون الشكل المراد إضافة المكون الجديد بجانبه لتظهر قائمة خيارات.</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ب.انقر على خيار (إضافة شكل) لتظهر قائمة إضافية.</a:t>
            </a:r>
          </a:p>
          <a:p>
            <a:pPr algn="justLow" fontAlgn="base">
              <a:lnSpc>
                <a:spcPct val="150000"/>
              </a:lnSpc>
              <a:spcBef>
                <a:spcPct val="0"/>
              </a:spcBef>
              <a:spcAft>
                <a:spcPct val="0"/>
              </a:spcAft>
              <a:buFontTx/>
              <a:buNone/>
            </a:pPr>
            <a:r>
              <a:rPr lang="ar-YE" altLang="en-US" sz="1800" b="1" dirty="0">
                <a:solidFill>
                  <a:prstClr val="black"/>
                </a:solidFill>
                <a:latin typeface="Arial" panose="020B0604020202020204" pitchFamily="34" charset="0"/>
              </a:rPr>
              <a:t>ج.انقر على موقع المكون بالنسبة للمكون الأصلي ليتم إدراجه مباشرة.</a:t>
            </a:r>
          </a:p>
        </p:txBody>
      </p:sp>
    </p:spTree>
    <p:extLst>
      <p:ext uri="{BB962C8B-B14F-4D97-AF65-F5344CB8AC3E}">
        <p14:creationId xmlns:p14="http://schemas.microsoft.com/office/powerpoint/2010/main" val="361437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تمرين</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1800" b="1" dirty="0">
                <a:latin typeface="Arial" panose="020B0604020202020204" pitchFamily="34" charset="0"/>
                <a:cs typeface="Arial" panose="020B0604020202020204" pitchFamily="34" charset="0"/>
              </a:rPr>
              <a:t> </a:t>
            </a: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1800" b="1" dirty="0">
              <a:latin typeface="Arial" panose="020B0604020202020204" pitchFamily="34" charset="0"/>
              <a:cs typeface="Arial" panose="020B0604020202020204" pitchFamily="34" charset="0"/>
            </a:endParaRPr>
          </a:p>
          <a:p>
            <a:pPr marL="0" indent="0">
              <a:lnSpc>
                <a:spcPct val="80000"/>
              </a:lnSpc>
              <a:buNone/>
            </a:pPr>
            <a:r>
              <a:rPr lang="ar-SA" sz="2000" b="1" dirty="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2" name="AutoShape 2" descr="https://encrypted-tbn1.gstatic.com/images?q=tbn:ANd9GcS3yMXhSzXybYjZqhv8iGTWBy0jYvd5Di1yb1phtBfT3iP6W1w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4" name="AutoShape 4" descr="https://encrypted-tbn2.gstatic.com/images?q=tbn:ANd9GcTkCr6GCiCk2L6FsPqIv0a0m6_ry-WpTeC_6Doyw1kOP5u51Rh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10" name="مستطيل 7"/>
          <p:cNvSpPr>
            <a:spLocks noChangeArrowheads="1"/>
          </p:cNvSpPr>
          <p:nvPr/>
        </p:nvSpPr>
        <p:spPr bwMode="auto">
          <a:xfrm>
            <a:off x="4079777" y="2348750"/>
            <a:ext cx="6243719"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p:txBody>
      </p:sp>
      <p:sp>
        <p:nvSpPr>
          <p:cNvPr id="12" name="مستطيل 6"/>
          <p:cNvSpPr>
            <a:spLocks noChangeArrowheads="1"/>
          </p:cNvSpPr>
          <p:nvPr/>
        </p:nvSpPr>
        <p:spPr bwMode="auto">
          <a:xfrm>
            <a:off x="4815713" y="1461679"/>
            <a:ext cx="5507782"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700" b="1" dirty="0">
                <a:solidFill>
                  <a:prstClr val="black"/>
                </a:solidFill>
              </a:rPr>
              <a:t>ادرجي التخطيط الهيكلي التالي:</a:t>
            </a:r>
            <a:endParaRPr lang="ar-YE" altLang="en-US" sz="1800" b="1" dirty="0">
              <a:solidFill>
                <a:prstClr val="black"/>
              </a:solidFill>
              <a:latin typeface="Arial" panose="020B0604020202020204" pitchFamily="34" charset="0"/>
            </a:endParaRPr>
          </a:p>
        </p:txBody>
      </p:sp>
      <p:graphicFrame>
        <p:nvGraphicFramePr>
          <p:cNvPr id="9" name="رسم تخطيطي 5"/>
          <p:cNvGraphicFramePr/>
          <p:nvPr>
            <p:extLst/>
          </p:nvPr>
        </p:nvGraphicFramePr>
        <p:xfrm>
          <a:off x="4223792" y="1704054"/>
          <a:ext cx="5424264" cy="2039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137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Graphic spid="9"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chor="t">
            <a:noAutofit/>
          </a:bodyPr>
          <a:lstStyle/>
          <a:p>
            <a:pPr eaLnBrk="1" fontAlgn="auto" hangingPunct="1">
              <a:spcBef>
                <a:spcPts val="0"/>
              </a:spcBef>
              <a:spcAft>
                <a:spcPts val="0"/>
              </a:spcAft>
              <a:defRPr/>
            </a:pPr>
            <a:r>
              <a:rPr lang="ar-SA"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تنسيق الفقرة ونسخ التنسيقات</a:t>
            </a:r>
            <a:endParaRPr lang="en-US" sz="4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580502" y="1337663"/>
            <a:ext cx="8842375" cy="5400675"/>
          </a:xfrm>
          <a:noFill/>
          <a:ln/>
        </p:spPr>
        <p:txBody>
          <a:bodyPr>
            <a:normAutofit/>
          </a:bodyPr>
          <a:lstStyle/>
          <a:p>
            <a:pPr marL="0" indent="0">
              <a:lnSpc>
                <a:spcPct val="80000"/>
              </a:lnSpc>
              <a:buNone/>
            </a:pPr>
            <a:endParaRPr lang="ar-SA" sz="2000" b="1" dirty="0">
              <a:solidFill>
                <a:srgbClr val="FF0000"/>
              </a:solidFill>
            </a:endParaRPr>
          </a:p>
          <a:p>
            <a:pPr marL="0" indent="0">
              <a:lnSpc>
                <a:spcPct val="80000"/>
              </a:lnSpc>
              <a:buNone/>
            </a:pPr>
            <a:r>
              <a:rPr lang="ar-SA" sz="1800" b="1" dirty="0">
                <a:latin typeface="Arial" panose="020B0604020202020204" pitchFamily="34" charset="0"/>
                <a:cs typeface="Arial" panose="020B0604020202020204" pitchFamily="34" charset="0"/>
              </a:rPr>
              <a:t> </a:t>
            </a:r>
            <a:endParaRPr lang="ar-SA" sz="2000" b="1" dirty="0">
              <a:latin typeface="Arial" panose="020B0604020202020204" pitchFamily="34" charset="0"/>
              <a:cs typeface="Arial" panose="020B0604020202020204" pitchFamily="34" charset="0"/>
            </a:endParaRPr>
          </a:p>
          <a:p>
            <a:pPr marL="0" indent="0">
              <a:lnSpc>
                <a:spcPct val="150000"/>
              </a:lnSpc>
              <a:buNone/>
            </a:pPr>
            <a:endParaRPr lang="ar-SA" altLang="en-US" sz="1800" b="1" dirty="0">
              <a:latin typeface="Arial" panose="020B0604020202020204" pitchFamily="34" charset="0"/>
              <a:cs typeface="Arial" panose="020B0604020202020204" pitchFamily="34" charset="0"/>
            </a:endParaRPr>
          </a:p>
          <a:p>
            <a:pPr marL="0" indent="0">
              <a:lnSpc>
                <a:spcPct val="80000"/>
              </a:lnSpc>
              <a:buNone/>
            </a:pPr>
            <a:r>
              <a:rPr lang="ar-SA" sz="2000" b="1" dirty="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p:txBody>
      </p:sp>
      <p:sp>
        <p:nvSpPr>
          <p:cNvPr id="7" name="مستطيل 6"/>
          <p:cNvSpPr>
            <a:spLocks noChangeArrowheads="1"/>
          </p:cNvSpPr>
          <p:nvPr/>
        </p:nvSpPr>
        <p:spPr bwMode="auto">
          <a:xfrm>
            <a:off x="1825626" y="1268414"/>
            <a:ext cx="8534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Clr>
                <a:srgbClr val="00B0F0"/>
              </a:buClr>
              <a:buFont typeface="Arial" panose="020B0604020202020204" pitchFamily="34" charset="0"/>
              <a:buNone/>
            </a:pPr>
            <a:endParaRPr lang="ar-SA" altLang="en-US" sz="2400" b="1" dirty="0">
              <a:solidFill>
                <a:srgbClr val="646B86">
                  <a:lumMod val="50000"/>
                </a:srgbClr>
              </a:solidFill>
            </a:endParaRPr>
          </a:p>
          <a:p>
            <a:pPr algn="justLow" fontAlgn="base">
              <a:lnSpc>
                <a:spcPct val="150000"/>
              </a:lnSpc>
              <a:spcBef>
                <a:spcPct val="0"/>
              </a:spcBef>
              <a:spcAft>
                <a:spcPct val="0"/>
              </a:spcAft>
              <a:buClr>
                <a:srgbClr val="00B0F0"/>
              </a:buClr>
              <a:buFont typeface="Arial" panose="020B0604020202020204" pitchFamily="34" charset="0"/>
              <a:buNone/>
            </a:pPr>
            <a:endParaRPr lang="ar-SA" altLang="en-US" sz="1800" b="1" dirty="0">
              <a:solidFill>
                <a:srgbClr val="646B86">
                  <a:lumMod val="50000"/>
                </a:srgbClr>
              </a:solidFill>
            </a:endParaRPr>
          </a:p>
        </p:txBody>
      </p:sp>
      <p:sp>
        <p:nvSpPr>
          <p:cNvPr id="2" name="AutoShape 2" descr="https://encrypted-tbn1.gstatic.com/images?q=tbn:ANd9GcS3yMXhSzXybYjZqhv8iGTWBy0jYvd5Di1yb1phtBfT3iP6W1w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4" name="AutoShape 4" descr="https://encrypted-tbn2.gstatic.com/images?q=tbn:ANd9GcTkCr6GCiCk2L6FsPqIv0a0m6_ry-WpTeC_6Doyw1kOP5u51Rh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endParaRPr lang="en-US">
              <a:solidFill>
                <a:prstClr val="black"/>
              </a:solidFill>
              <a:latin typeface="Tahoma" pitchFamily="34" charset="0"/>
              <a:cs typeface="Arial" pitchFamily="34" charset="0"/>
            </a:endParaRPr>
          </a:p>
        </p:txBody>
      </p:sp>
      <p:sp>
        <p:nvSpPr>
          <p:cNvPr id="10" name="مستطيل 7"/>
          <p:cNvSpPr>
            <a:spLocks noChangeArrowheads="1"/>
          </p:cNvSpPr>
          <p:nvPr/>
        </p:nvSpPr>
        <p:spPr bwMode="auto">
          <a:xfrm>
            <a:off x="4079777" y="2348750"/>
            <a:ext cx="6243719"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a:p>
            <a:pPr algn="justLow" fontAlgn="base">
              <a:lnSpc>
                <a:spcPct val="150000"/>
              </a:lnSpc>
              <a:spcBef>
                <a:spcPct val="0"/>
              </a:spcBef>
              <a:spcAft>
                <a:spcPct val="0"/>
              </a:spcAft>
              <a:buFontTx/>
              <a:buNone/>
            </a:pPr>
            <a:endParaRPr lang="ar-SA" altLang="en-US" sz="1800" b="1" dirty="0">
              <a:solidFill>
                <a:prstClr val="black"/>
              </a:solidFill>
              <a:latin typeface="Arial" panose="020B0604020202020204" pitchFamily="34" charset="0"/>
            </a:endParaRPr>
          </a:p>
        </p:txBody>
      </p:sp>
      <p:sp>
        <p:nvSpPr>
          <p:cNvPr id="11" name="مستطيل 22"/>
          <p:cNvSpPr/>
          <p:nvPr/>
        </p:nvSpPr>
        <p:spPr>
          <a:xfrm>
            <a:off x="1984375" y="1406512"/>
            <a:ext cx="8407076" cy="1800493"/>
          </a:xfrm>
          <a:prstGeom prst="rect">
            <a:avLst/>
          </a:prstGeom>
        </p:spPr>
        <p:txBody>
          <a:bodyPr wrap="square">
            <a:spAutoFit/>
          </a:bodyPr>
          <a:lstStyle/>
          <a:p>
            <a:pPr algn="justLow" rtl="1">
              <a:lnSpc>
                <a:spcPct val="150000"/>
              </a:lnSpc>
              <a:defRPr/>
            </a:pPr>
            <a:r>
              <a:rPr lang="ar-YE" sz="2000" b="1" dirty="0">
                <a:solidFill>
                  <a:srgbClr val="646B86">
                    <a:lumMod val="50000"/>
                  </a:srgbClr>
                </a:solidFill>
                <a:latin typeface="Calibri" panose="020F0502020204030204" pitchFamily="34" charset="0"/>
                <a:cs typeface="Arial" pitchFamily="34" charset="0"/>
              </a:rPr>
              <a:t>الفقرة</a:t>
            </a:r>
            <a:r>
              <a:rPr lang="ar-YE" sz="2000" b="1" dirty="0">
                <a:solidFill>
                  <a:srgbClr val="646B86">
                    <a:lumMod val="50000"/>
                  </a:srgbClr>
                </a:solidFill>
                <a:latin typeface="Calibri" panose="020F0502020204030204" pitchFamily="34" charset="0"/>
                <a:cs typeface="Arial" pitchFamily="34" charset="0"/>
              </a:rPr>
              <a:t>:</a:t>
            </a:r>
            <a:endParaRPr lang="ar-SA" sz="2000" b="1" dirty="0">
              <a:solidFill>
                <a:srgbClr val="646B86">
                  <a:lumMod val="50000"/>
                </a:srgbClr>
              </a:solidFill>
              <a:latin typeface="Calibri" panose="020F0502020204030204" pitchFamily="34" charset="0"/>
              <a:cs typeface="Arial" pitchFamily="34" charset="0"/>
            </a:endParaRPr>
          </a:p>
          <a:p>
            <a:pPr algn="justLow" rtl="1">
              <a:lnSpc>
                <a:spcPct val="150000"/>
              </a:lnSpc>
              <a:defRPr/>
            </a:pPr>
            <a:r>
              <a:rPr lang="ar-YE" b="1" dirty="0">
                <a:solidFill>
                  <a:prstClr val="black"/>
                </a:solidFill>
                <a:latin typeface="Calibri" panose="020F0502020204030204" pitchFamily="34" charset="0"/>
                <a:cs typeface="Arial" pitchFamily="34" charset="0"/>
              </a:rPr>
              <a:t> </a:t>
            </a:r>
            <a:r>
              <a:rPr lang="ar-YE" b="1" dirty="0">
                <a:solidFill>
                  <a:prstClr val="black"/>
                </a:solidFill>
                <a:latin typeface="Calibri" panose="020F0502020204030204" pitchFamily="34" charset="0"/>
                <a:cs typeface="Arial" pitchFamily="34" charset="0"/>
              </a:rPr>
              <a:t>تعني المقطع من النص الذي ينتهي بالضغط على مفتاح الإدخال </a:t>
            </a:r>
            <a:r>
              <a:rPr lang="en-US" b="1" dirty="0">
                <a:solidFill>
                  <a:prstClr val="black"/>
                </a:solidFill>
                <a:latin typeface="Calibri" panose="020F0502020204030204" pitchFamily="34" charset="0"/>
                <a:cs typeface="Arial" pitchFamily="34" charset="0"/>
              </a:rPr>
              <a:t>(Enter)</a:t>
            </a:r>
            <a:r>
              <a:rPr lang="ar-YE" b="1" dirty="0">
                <a:solidFill>
                  <a:prstClr val="black"/>
                </a:solidFill>
                <a:latin typeface="Calibri" panose="020F0502020204030204" pitchFamily="34" charset="0"/>
                <a:cs typeface="Arial" pitchFamily="34" charset="0"/>
              </a:rPr>
              <a:t>لبدء بسطر جديد, ويُميزها المستخدم عادة بإدخال النقطة(.) نهاية النص </a:t>
            </a:r>
            <a:r>
              <a:rPr lang="ar-SA" b="1" dirty="0">
                <a:solidFill>
                  <a:prstClr val="black"/>
                </a:solidFill>
                <a:latin typeface="Calibri" panose="020F0502020204030204" pitchFamily="34" charset="0"/>
                <a:cs typeface="Arial" pitchFamily="34" charset="0"/>
              </a:rPr>
              <a:t>،</a:t>
            </a:r>
            <a:r>
              <a:rPr lang="ar-YE" b="1" dirty="0">
                <a:solidFill>
                  <a:prstClr val="black"/>
                </a:solidFill>
                <a:latin typeface="Calibri" panose="020F0502020204030204" pitchFamily="34" charset="0"/>
                <a:cs typeface="Arial" pitchFamily="34" charset="0"/>
              </a:rPr>
              <a:t> وللفقرة عدّة من التنسيقات </a:t>
            </a:r>
            <a:r>
              <a:rPr lang="ar-YE" b="1" dirty="0">
                <a:solidFill>
                  <a:prstClr val="black"/>
                </a:solidFill>
                <a:latin typeface="Calibri" panose="020F0502020204030204" pitchFamily="34" charset="0"/>
                <a:cs typeface="Arial" pitchFamily="34" charset="0"/>
              </a:rPr>
              <a:t>يمكنا </a:t>
            </a:r>
            <a:r>
              <a:rPr lang="ar-SA" b="1" dirty="0">
                <a:solidFill>
                  <a:prstClr val="black"/>
                </a:solidFill>
                <a:latin typeface="Calibri" panose="020F0502020204030204" pitchFamily="34" charset="0"/>
                <a:cs typeface="Arial" pitchFamily="34" charset="0"/>
              </a:rPr>
              <a:t>ا</a:t>
            </a:r>
            <a:r>
              <a:rPr lang="ar-YE" b="1" dirty="0">
                <a:solidFill>
                  <a:prstClr val="black"/>
                </a:solidFill>
                <a:latin typeface="Calibri" panose="020F0502020204030204" pitchFamily="34" charset="0"/>
                <a:cs typeface="Arial" pitchFamily="34" charset="0"/>
              </a:rPr>
              <a:t>لوصول لها من خلال مجموعة (الفقرة) من شريط (تخطيط الصفحة).</a:t>
            </a:r>
          </a:p>
        </p:txBody>
      </p:sp>
      <p:pic>
        <p:nvPicPr>
          <p:cNvPr id="13" name="Picture 12"/>
          <p:cNvPicPr/>
          <p:nvPr/>
        </p:nvPicPr>
        <p:blipFill>
          <a:blip r:embed="rId2" cstate="print"/>
          <a:srcRect/>
          <a:stretch>
            <a:fillRect/>
          </a:stretch>
        </p:blipFill>
        <p:spPr bwMode="auto">
          <a:xfrm>
            <a:off x="1854984" y="3207004"/>
            <a:ext cx="3160897" cy="1610511"/>
          </a:xfrm>
          <a:prstGeom prst="rect">
            <a:avLst/>
          </a:prstGeom>
          <a:noFill/>
        </p:spPr>
      </p:pic>
      <p:sp>
        <p:nvSpPr>
          <p:cNvPr id="15" name="مستطيل 6"/>
          <p:cNvSpPr>
            <a:spLocks noChangeArrowheads="1"/>
          </p:cNvSpPr>
          <p:nvPr/>
        </p:nvSpPr>
        <p:spPr bwMode="auto">
          <a:xfrm>
            <a:off x="5179467" y="3334302"/>
            <a:ext cx="529793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600" b="1" dirty="0">
                <a:solidFill>
                  <a:prstClr val="black"/>
                </a:solidFill>
              </a:rPr>
              <a:t>1</a:t>
            </a:r>
            <a:r>
              <a:rPr lang="ar-YE" altLang="en-US" sz="1600" b="1" dirty="0">
                <a:solidFill>
                  <a:prstClr val="black"/>
                </a:solidFill>
              </a:rPr>
              <a:t>. </a:t>
            </a:r>
            <a:r>
              <a:rPr lang="ar-YE" altLang="en-US" sz="1800" b="1" dirty="0">
                <a:solidFill>
                  <a:prstClr val="black"/>
                </a:solidFill>
              </a:rPr>
              <a:t>حدد مسافة البادئة (قبل) لتعيين المسافة بين يسار الفقرة عن هوامش الصفحة اليسرى.</a:t>
            </a:r>
          </a:p>
          <a:p>
            <a:pPr algn="justLow" fontAlgn="base">
              <a:lnSpc>
                <a:spcPct val="150000"/>
              </a:lnSpc>
              <a:spcBef>
                <a:spcPct val="0"/>
              </a:spcBef>
              <a:spcAft>
                <a:spcPct val="0"/>
              </a:spcAft>
              <a:buFontTx/>
              <a:buNone/>
            </a:pPr>
            <a:r>
              <a:rPr lang="ar-YE" altLang="en-US" sz="1800" b="1" dirty="0">
                <a:solidFill>
                  <a:prstClr val="black"/>
                </a:solidFill>
              </a:rPr>
              <a:t>2. حدد مسافة البادئة (بعد) لتعيين المسافة بين يمين الفقرة عن هوامش الصفحة اليمنى.</a:t>
            </a:r>
          </a:p>
          <a:p>
            <a:pPr algn="justLow" fontAlgn="base">
              <a:lnSpc>
                <a:spcPct val="150000"/>
              </a:lnSpc>
              <a:spcBef>
                <a:spcPct val="0"/>
              </a:spcBef>
              <a:spcAft>
                <a:spcPct val="0"/>
              </a:spcAft>
              <a:buFontTx/>
              <a:buNone/>
            </a:pPr>
            <a:r>
              <a:rPr lang="ar-YE" altLang="en-US" sz="1800" b="1" dirty="0">
                <a:solidFill>
                  <a:prstClr val="black"/>
                </a:solidFill>
              </a:rPr>
              <a:t>3.حدد مسافة تباعد (قبل) لتعيين المسافة بين الفقرة والفقرة السابقة.</a:t>
            </a:r>
          </a:p>
          <a:p>
            <a:pPr algn="justLow" fontAlgn="base">
              <a:lnSpc>
                <a:spcPct val="150000"/>
              </a:lnSpc>
              <a:spcBef>
                <a:spcPct val="0"/>
              </a:spcBef>
              <a:spcAft>
                <a:spcPct val="0"/>
              </a:spcAft>
              <a:buFontTx/>
              <a:buNone/>
            </a:pPr>
            <a:r>
              <a:rPr lang="ar-YE" altLang="en-US" sz="1800" b="1" dirty="0">
                <a:solidFill>
                  <a:prstClr val="black"/>
                </a:solidFill>
              </a:rPr>
              <a:t>4.حدد مسافة تباعد (بعد) لتعيين المسافة بين الفقرة والفقرة </a:t>
            </a:r>
            <a:r>
              <a:rPr lang="ar-SA" altLang="en-US" sz="1800" b="1" dirty="0">
                <a:solidFill>
                  <a:prstClr val="black"/>
                </a:solidFill>
              </a:rPr>
              <a:t>التالية. </a:t>
            </a:r>
          </a:p>
        </p:txBody>
      </p:sp>
    </p:spTree>
    <p:extLst>
      <p:ext uri="{BB962C8B-B14F-4D97-AF65-F5344CB8AC3E}">
        <p14:creationId xmlns:p14="http://schemas.microsoft.com/office/powerpoint/2010/main" val="210639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5"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4)">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p:cNvSpPr>
            <a:spLocks noGrp="1" noChangeArrowheads="1"/>
          </p:cNvSpPr>
          <p:nvPr>
            <p:ph type="title"/>
          </p:nvPr>
        </p:nvSpPr>
        <p:spPr>
          <a:xfrm>
            <a:off x="1981200" y="274638"/>
            <a:ext cx="8229600" cy="778098"/>
          </a:xfrm>
        </p:spPr>
        <p:txBody>
          <a:bodyPr anchor="t">
            <a:normAutofit/>
          </a:bodyPr>
          <a:lstStyle/>
          <a:p>
            <a:r>
              <a:rPr lang="ar-SA" sz="4400" dirty="0">
                <a:solidFill>
                  <a:srgbClr val="D16349">
                    <a:lumMod val="50000"/>
                  </a:srgbClr>
                </a:solidFill>
                <a:effectLst>
                  <a:outerShdw blurRad="38100" dist="38100" dir="2700000" algn="tl">
                    <a:srgbClr val="000000">
                      <a:alpha val="43137"/>
                    </a:srgbClr>
                  </a:outerShdw>
                </a:effectLst>
                <a:cs typeface="PT Bold Heading" pitchFamily="2" charset="-78"/>
              </a:rPr>
              <a:t>تنسيق الفقرة</a:t>
            </a:r>
            <a:endParaRPr lang="en-US" sz="4400" dirty="0">
              <a:solidFill>
                <a:srgbClr val="0070C0"/>
              </a:solidFill>
            </a:endParaRPr>
          </a:p>
        </p:txBody>
      </p:sp>
      <p:pic>
        <p:nvPicPr>
          <p:cNvPr id="716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439" y="3042463"/>
            <a:ext cx="722947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8737203" y="2401018"/>
            <a:ext cx="1549764" cy="523220"/>
          </a:xfrm>
          <a:prstGeom prst="rect">
            <a:avLst/>
          </a:prstGeom>
          <a:noFill/>
        </p:spPr>
        <p:txBody>
          <a:bodyPr wrap="square" rtlCol="1">
            <a:spAutoFit/>
          </a:bodyPr>
          <a:lstStyle/>
          <a:p>
            <a:pPr algn="ctr" rtl="1" fontAlgn="base">
              <a:spcBef>
                <a:spcPct val="0"/>
              </a:spcBef>
              <a:spcAft>
                <a:spcPct val="0"/>
              </a:spcAft>
            </a:pPr>
            <a:r>
              <a:rPr lang="ar-SA" sz="1400" b="1" dirty="0">
                <a:solidFill>
                  <a:srgbClr val="FF0000"/>
                </a:solidFill>
                <a:latin typeface="Tahoma" pitchFamily="34" charset="0"/>
                <a:cs typeface="Arial" pitchFamily="34" charset="0"/>
              </a:rPr>
              <a:t>المسافة البادئة اليمنى للسطر الاول</a:t>
            </a:r>
            <a:endParaRPr lang="ar-SA" sz="1400" b="1" dirty="0">
              <a:solidFill>
                <a:srgbClr val="FF0000"/>
              </a:solidFill>
              <a:latin typeface="Tahoma" pitchFamily="34" charset="0"/>
              <a:cs typeface="Arial" pitchFamily="34" charset="0"/>
            </a:endParaRPr>
          </a:p>
        </p:txBody>
      </p:sp>
      <p:sp>
        <p:nvSpPr>
          <p:cNvPr id="12" name="مربع نص 11"/>
          <p:cNvSpPr txBox="1"/>
          <p:nvPr/>
        </p:nvSpPr>
        <p:spPr>
          <a:xfrm>
            <a:off x="2114497" y="2913840"/>
            <a:ext cx="1549764" cy="307777"/>
          </a:xfrm>
          <a:prstGeom prst="rect">
            <a:avLst/>
          </a:prstGeom>
          <a:noFill/>
        </p:spPr>
        <p:txBody>
          <a:bodyPr wrap="square" rtlCol="1">
            <a:spAutoFit/>
          </a:bodyPr>
          <a:lstStyle/>
          <a:p>
            <a:pPr algn="r" rtl="1" fontAlgn="base">
              <a:spcBef>
                <a:spcPct val="0"/>
              </a:spcBef>
              <a:spcAft>
                <a:spcPct val="0"/>
              </a:spcAft>
            </a:pPr>
            <a:r>
              <a:rPr lang="ar-SA" sz="1400" b="1" dirty="0">
                <a:solidFill>
                  <a:srgbClr val="FF0000"/>
                </a:solidFill>
                <a:latin typeface="Tahoma" pitchFamily="34" charset="0"/>
                <a:cs typeface="Arial" pitchFamily="34" charset="0"/>
              </a:rPr>
              <a:t>الهامش الايسر للصفحة</a:t>
            </a:r>
            <a:endParaRPr lang="ar-SA" sz="1400" b="1" dirty="0">
              <a:solidFill>
                <a:srgbClr val="FF0000"/>
              </a:solidFill>
              <a:latin typeface="Tahoma" pitchFamily="34" charset="0"/>
              <a:cs typeface="Arial" pitchFamily="34" charset="0"/>
            </a:endParaRPr>
          </a:p>
        </p:txBody>
      </p:sp>
      <p:sp>
        <p:nvSpPr>
          <p:cNvPr id="13" name="مربع نص 12"/>
          <p:cNvSpPr txBox="1"/>
          <p:nvPr/>
        </p:nvSpPr>
        <p:spPr>
          <a:xfrm>
            <a:off x="5101237" y="4230748"/>
            <a:ext cx="1549764" cy="523220"/>
          </a:xfrm>
          <a:prstGeom prst="rect">
            <a:avLst/>
          </a:prstGeom>
          <a:noFill/>
        </p:spPr>
        <p:txBody>
          <a:bodyPr wrap="square" rtlCol="1">
            <a:spAutoFit/>
          </a:bodyPr>
          <a:lstStyle/>
          <a:p>
            <a:pPr algn="ctr" rtl="1" fontAlgn="base">
              <a:spcBef>
                <a:spcPct val="0"/>
              </a:spcBef>
              <a:spcAft>
                <a:spcPct val="0"/>
              </a:spcAft>
            </a:pPr>
            <a:r>
              <a:rPr lang="ar-SA" sz="1400" b="1" dirty="0">
                <a:solidFill>
                  <a:srgbClr val="FF0000"/>
                </a:solidFill>
                <a:latin typeface="Tahoma" pitchFamily="34" charset="0"/>
                <a:cs typeface="Arial" pitchFamily="34" charset="0"/>
              </a:rPr>
              <a:t>المسافة البادئة اليمنى لباقي الاسطر</a:t>
            </a:r>
            <a:endParaRPr lang="ar-SA" sz="1400" b="1" dirty="0">
              <a:solidFill>
                <a:srgbClr val="FF0000"/>
              </a:solidFill>
              <a:latin typeface="Tahoma" pitchFamily="34" charset="0"/>
              <a:cs typeface="Arial" pitchFamily="34" charset="0"/>
            </a:endParaRPr>
          </a:p>
        </p:txBody>
      </p:sp>
      <p:sp>
        <p:nvSpPr>
          <p:cNvPr id="14" name="مربع نص 13"/>
          <p:cNvSpPr txBox="1"/>
          <p:nvPr/>
        </p:nvSpPr>
        <p:spPr>
          <a:xfrm>
            <a:off x="7837541" y="4760194"/>
            <a:ext cx="1549764" cy="523220"/>
          </a:xfrm>
          <a:prstGeom prst="rect">
            <a:avLst/>
          </a:prstGeom>
          <a:noFill/>
        </p:spPr>
        <p:txBody>
          <a:bodyPr wrap="square" rtlCol="1">
            <a:spAutoFit/>
          </a:bodyPr>
          <a:lstStyle/>
          <a:p>
            <a:pPr algn="ctr" rtl="1" fontAlgn="base">
              <a:spcBef>
                <a:spcPct val="0"/>
              </a:spcBef>
              <a:spcAft>
                <a:spcPct val="0"/>
              </a:spcAft>
            </a:pPr>
            <a:r>
              <a:rPr lang="ar-SA" sz="1400" b="1" dirty="0">
                <a:solidFill>
                  <a:srgbClr val="FF0000"/>
                </a:solidFill>
                <a:latin typeface="Tahoma" pitchFamily="34" charset="0"/>
                <a:cs typeface="Arial" pitchFamily="34" charset="0"/>
              </a:rPr>
              <a:t>المسافة البادئة اليمنى لكل الاسطر</a:t>
            </a:r>
            <a:endParaRPr lang="ar-SA" sz="1400" b="1" dirty="0">
              <a:solidFill>
                <a:srgbClr val="FF0000"/>
              </a:solidFill>
              <a:latin typeface="Tahoma" pitchFamily="34" charset="0"/>
              <a:cs typeface="Arial" pitchFamily="34" charset="0"/>
            </a:endParaRPr>
          </a:p>
        </p:txBody>
      </p:sp>
      <p:sp>
        <p:nvSpPr>
          <p:cNvPr id="15" name="مربع نص 14"/>
          <p:cNvSpPr txBox="1"/>
          <p:nvPr/>
        </p:nvSpPr>
        <p:spPr>
          <a:xfrm>
            <a:off x="2733265" y="4886606"/>
            <a:ext cx="1549764" cy="307777"/>
          </a:xfrm>
          <a:prstGeom prst="rect">
            <a:avLst/>
          </a:prstGeom>
          <a:noFill/>
        </p:spPr>
        <p:txBody>
          <a:bodyPr wrap="square" rtlCol="1">
            <a:spAutoFit/>
          </a:bodyPr>
          <a:lstStyle/>
          <a:p>
            <a:pPr algn="r" rtl="1" fontAlgn="base">
              <a:spcBef>
                <a:spcPct val="0"/>
              </a:spcBef>
              <a:spcAft>
                <a:spcPct val="0"/>
              </a:spcAft>
            </a:pPr>
            <a:r>
              <a:rPr lang="ar-SA" sz="1400" b="1" dirty="0">
                <a:solidFill>
                  <a:srgbClr val="FF0000"/>
                </a:solidFill>
                <a:latin typeface="Tahoma" pitchFamily="34" charset="0"/>
                <a:cs typeface="Arial" pitchFamily="34" charset="0"/>
              </a:rPr>
              <a:t>المسافة البادئة اليسرى</a:t>
            </a:r>
            <a:endParaRPr lang="ar-SA" sz="1400" b="1" dirty="0">
              <a:solidFill>
                <a:srgbClr val="FF0000"/>
              </a:solidFill>
              <a:latin typeface="Tahoma" pitchFamily="34" charset="0"/>
              <a:cs typeface="Arial" pitchFamily="34" charset="0"/>
            </a:endParaRPr>
          </a:p>
        </p:txBody>
      </p:sp>
      <p:cxnSp>
        <p:nvCxnSpPr>
          <p:cNvPr id="17" name="رابط كسهم مستقيم 16"/>
          <p:cNvCxnSpPr/>
          <p:nvPr/>
        </p:nvCxnSpPr>
        <p:spPr>
          <a:xfrm flipH="1">
            <a:off x="8451201" y="2662628"/>
            <a:ext cx="936104" cy="1224136"/>
          </a:xfrm>
          <a:prstGeom prst="straightConnector1">
            <a:avLst/>
          </a:prstGeom>
          <a:ln w="1905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flipV="1">
            <a:off x="6490497" y="4026588"/>
            <a:ext cx="1960705" cy="308992"/>
          </a:xfrm>
          <a:prstGeom prst="straightConnector1">
            <a:avLst/>
          </a:prstGeom>
          <a:ln w="19050">
            <a:solidFill>
              <a:srgbClr val="FF0000"/>
            </a:solidFill>
            <a:tailEnd type="arrow" w="sm" len="lg"/>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flipH="1" flipV="1">
            <a:off x="8451201" y="4102788"/>
            <a:ext cx="341600" cy="690148"/>
          </a:xfrm>
          <a:prstGeom prst="straightConnector1">
            <a:avLst/>
          </a:prstGeom>
          <a:ln w="1905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flipH="1" flipV="1">
            <a:off x="3050601" y="4102788"/>
            <a:ext cx="417114" cy="83273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flipH="1">
            <a:off x="2834577" y="3122606"/>
            <a:ext cx="108012" cy="76415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981201" y="1453608"/>
            <a:ext cx="8326829" cy="923330"/>
          </a:xfrm>
          <a:prstGeom prst="rect">
            <a:avLst/>
          </a:prstGeom>
        </p:spPr>
        <p:txBody>
          <a:bodyPr wrap="square">
            <a:spAutoFit/>
          </a:bodyPr>
          <a:lstStyle/>
          <a:p>
            <a:pPr algn="r" rtl="1">
              <a:lnSpc>
                <a:spcPct val="150000"/>
              </a:lnSpc>
              <a:defRPr/>
            </a:pPr>
            <a:r>
              <a:rPr lang="ar-YE" b="1" dirty="0">
                <a:solidFill>
                  <a:prstClr val="black"/>
                </a:solidFill>
                <a:latin typeface="Calibri" panose="020F0502020204030204" pitchFamily="34" charset="0"/>
                <a:cs typeface="Arial" pitchFamily="34" charset="0"/>
              </a:rPr>
              <a:t>تظهر حدود الفقرات على المسطرة الأفقية والعمودية بالنقر على بداية الفقرة, كما ويمكن تحديد المسافات باستخدام المساطر وذلك بتحريك المؤشر الظاهر عليها. </a:t>
            </a:r>
          </a:p>
        </p:txBody>
      </p:sp>
    </p:spTree>
    <p:extLst>
      <p:ext uri="{BB962C8B-B14F-4D97-AF65-F5344CB8AC3E}">
        <p14:creationId xmlns:p14="http://schemas.microsoft.com/office/powerpoint/2010/main" val="4677229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p:cNvSpPr>
            <a:spLocks noGrp="1" noChangeArrowheads="1"/>
          </p:cNvSpPr>
          <p:nvPr>
            <p:ph type="title"/>
          </p:nvPr>
        </p:nvSpPr>
        <p:spPr>
          <a:xfrm>
            <a:off x="1981200" y="274638"/>
            <a:ext cx="8229600" cy="778098"/>
          </a:xfrm>
        </p:spPr>
        <p:txBody>
          <a:bodyPr anchor="t">
            <a:normAutofit/>
          </a:bodyPr>
          <a:lstStyle/>
          <a:p>
            <a:r>
              <a:rPr lang="ar-SA" sz="4400" dirty="0">
                <a:solidFill>
                  <a:srgbClr val="D16349">
                    <a:lumMod val="50000"/>
                  </a:srgbClr>
                </a:solidFill>
                <a:effectLst>
                  <a:outerShdw blurRad="38100" dist="38100" dir="2700000" algn="tl">
                    <a:srgbClr val="000000">
                      <a:alpha val="43137"/>
                    </a:srgbClr>
                  </a:outerShdw>
                </a:effectLst>
                <a:cs typeface="PT Bold Heading" pitchFamily="2" charset="-78"/>
              </a:rPr>
              <a:t>تنسيق الفقرة</a:t>
            </a:r>
            <a:endParaRPr lang="en-US" sz="4400" dirty="0">
              <a:solidFill>
                <a:srgbClr val="0070C0"/>
              </a:solidFill>
            </a:endParaRPr>
          </a:p>
        </p:txBody>
      </p:sp>
      <p:sp>
        <p:nvSpPr>
          <p:cNvPr id="3" name="Rectangle 2"/>
          <p:cNvSpPr/>
          <p:nvPr/>
        </p:nvSpPr>
        <p:spPr>
          <a:xfrm>
            <a:off x="4799856" y="1412777"/>
            <a:ext cx="5410944" cy="3000821"/>
          </a:xfrm>
          <a:prstGeom prst="rect">
            <a:avLst/>
          </a:prstGeom>
        </p:spPr>
        <p:txBody>
          <a:bodyPr wrap="square">
            <a:spAutoFit/>
          </a:bodyPr>
          <a:lstStyle/>
          <a:p>
            <a:pPr marL="285750" indent="-285750" algn="justLow" rtl="1" fontAlgn="base">
              <a:lnSpc>
                <a:spcPct val="150000"/>
              </a:lnSpc>
              <a:spcBef>
                <a:spcPct val="0"/>
              </a:spcBef>
              <a:spcAft>
                <a:spcPct val="0"/>
              </a:spcAft>
              <a:buClr>
                <a:srgbClr val="00B0F0"/>
              </a:buClr>
              <a:buFont typeface="Arial" panose="020B0604020202020204" pitchFamily="34" charset="0"/>
              <a:buChar char="•"/>
            </a:pPr>
            <a:r>
              <a:rPr lang="ar-YE" altLang="en-US" b="1" dirty="0">
                <a:solidFill>
                  <a:prstClr val="black"/>
                </a:solidFill>
                <a:latin typeface="Calibri" panose="020F0502020204030204" pitchFamily="34" charset="0"/>
                <a:cs typeface="Arial" pitchFamily="34" charset="0"/>
              </a:rPr>
              <a:t>إظهار /إخفاء علامات الفقرات: </a:t>
            </a:r>
          </a:p>
          <a:p>
            <a:pPr algn="justLow" rtl="1" fontAlgn="base">
              <a:lnSpc>
                <a:spcPct val="150000"/>
              </a:lnSpc>
              <a:spcBef>
                <a:spcPct val="0"/>
              </a:spcBef>
              <a:spcAft>
                <a:spcPct val="0"/>
              </a:spcAft>
            </a:pPr>
            <a:r>
              <a:rPr lang="ar-SA" altLang="en-US" b="1" dirty="0">
                <a:solidFill>
                  <a:prstClr val="black"/>
                </a:solidFill>
                <a:latin typeface="Calibri" panose="020F0502020204030204" pitchFamily="34" charset="0"/>
                <a:cs typeface="Arial" pitchFamily="34" charset="0"/>
              </a:rPr>
              <a:t>- </a:t>
            </a:r>
            <a:r>
              <a:rPr lang="ar-YE" altLang="en-US" b="1" dirty="0">
                <a:solidFill>
                  <a:prstClr val="black"/>
                </a:solidFill>
                <a:latin typeface="Calibri" panose="020F0502020204030204" pitchFamily="34" charset="0"/>
                <a:cs typeface="Arial" pitchFamily="34" charset="0"/>
              </a:rPr>
              <a:t>وهي علامات تحدد حدود الفقرات والأسطر من خلال النقر على زر (علامات الفقرات) ضمن مجموعة (فقرة) من شريط (الصفحة الرئيس</a:t>
            </a:r>
            <a:r>
              <a:rPr lang="ar-SA" altLang="en-US" b="1" dirty="0">
                <a:solidFill>
                  <a:prstClr val="black"/>
                </a:solidFill>
                <a:latin typeface="Calibri" panose="020F0502020204030204" pitchFamily="34" charset="0"/>
                <a:cs typeface="Arial" pitchFamily="34" charset="0"/>
              </a:rPr>
              <a:t>ي</a:t>
            </a:r>
            <a:r>
              <a:rPr lang="ar-YE" altLang="en-US" b="1" dirty="0">
                <a:solidFill>
                  <a:prstClr val="black"/>
                </a:solidFill>
                <a:latin typeface="Calibri" panose="020F0502020204030204" pitchFamily="34" charset="0"/>
                <a:cs typeface="Arial" pitchFamily="34" charset="0"/>
              </a:rPr>
              <a:t>ة).</a:t>
            </a:r>
          </a:p>
          <a:p>
            <a:pPr algn="justLow" rtl="1" fontAlgn="base">
              <a:lnSpc>
                <a:spcPct val="150000"/>
              </a:lnSpc>
              <a:spcBef>
                <a:spcPct val="0"/>
              </a:spcBef>
              <a:spcAft>
                <a:spcPct val="0"/>
              </a:spcAft>
            </a:pPr>
            <a:r>
              <a:rPr lang="ar-SA" altLang="en-US" b="1" dirty="0">
                <a:solidFill>
                  <a:prstClr val="black"/>
                </a:solidFill>
                <a:latin typeface="Calibri" panose="020F0502020204030204" pitchFamily="34" charset="0"/>
                <a:cs typeface="Arial" pitchFamily="34" charset="0"/>
              </a:rPr>
              <a:t>- </a:t>
            </a:r>
            <a:r>
              <a:rPr lang="ar-YE" altLang="en-US" b="1" dirty="0">
                <a:solidFill>
                  <a:prstClr val="black"/>
                </a:solidFill>
                <a:latin typeface="Calibri" panose="020F0502020204030204" pitchFamily="34" charset="0"/>
                <a:cs typeface="Arial" pitchFamily="34" charset="0"/>
              </a:rPr>
              <a:t>لتظهر الصفحة بالشكل التالي.</a:t>
            </a:r>
          </a:p>
          <a:p>
            <a:pPr algn="justLow" rtl="1" fontAlgn="base">
              <a:lnSpc>
                <a:spcPct val="150000"/>
              </a:lnSpc>
              <a:spcBef>
                <a:spcPct val="0"/>
              </a:spcBef>
              <a:spcAft>
                <a:spcPct val="0"/>
              </a:spcAft>
              <a:buClr>
                <a:srgbClr val="00B0F0"/>
              </a:buClr>
            </a:pPr>
            <a:r>
              <a:rPr lang="ar-YE" altLang="en-US" b="1" dirty="0">
                <a:solidFill>
                  <a:prstClr val="black"/>
                </a:solidFill>
                <a:latin typeface="Calibri" panose="020F0502020204030204" pitchFamily="34" charset="0"/>
                <a:cs typeface="Arial" pitchFamily="34" charset="0"/>
              </a:rPr>
              <a:t>لإخفاء العلامات:</a:t>
            </a:r>
          </a:p>
          <a:p>
            <a:pPr algn="justLow" rtl="1" fontAlgn="base">
              <a:lnSpc>
                <a:spcPct val="150000"/>
              </a:lnSpc>
              <a:spcBef>
                <a:spcPct val="0"/>
              </a:spcBef>
              <a:spcAft>
                <a:spcPct val="0"/>
              </a:spcAft>
            </a:pPr>
            <a:r>
              <a:rPr lang="ar-YE" altLang="en-US" b="1" dirty="0">
                <a:solidFill>
                  <a:prstClr val="black"/>
                </a:solidFill>
                <a:latin typeface="Calibri" panose="020F0502020204030204" pitchFamily="34" charset="0"/>
                <a:cs typeface="Arial" pitchFamily="34" charset="0"/>
              </a:rPr>
              <a:t>انقر مرة ثانية على زر (علامات الفقرات).</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568" y="1950692"/>
            <a:ext cx="2506960" cy="962494"/>
          </a:xfrm>
          <a:prstGeom prst="rect">
            <a:avLst/>
          </a:prstGeom>
        </p:spPr>
      </p:pic>
      <p:pic>
        <p:nvPicPr>
          <p:cNvPr id="4" name="Picture 3"/>
          <p:cNvPicPr>
            <a:picLocks noChangeAspect="1"/>
          </p:cNvPicPr>
          <p:nvPr/>
        </p:nvPicPr>
        <p:blipFill>
          <a:blip r:embed="rId3"/>
          <a:stretch>
            <a:fillRect/>
          </a:stretch>
        </p:blipFill>
        <p:spPr>
          <a:xfrm>
            <a:off x="2286787" y="3820366"/>
            <a:ext cx="3790950" cy="2438400"/>
          </a:xfrm>
          <a:prstGeom prst="rect">
            <a:avLst/>
          </a:prstGeom>
        </p:spPr>
      </p:pic>
    </p:spTree>
    <p:extLst>
      <p:ext uri="{BB962C8B-B14F-4D97-AF65-F5344CB8AC3E}">
        <p14:creationId xmlns:p14="http://schemas.microsoft.com/office/powerpoint/2010/main" val="6968289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p:cNvSpPr>
            <a:spLocks noGrp="1" noChangeArrowheads="1"/>
          </p:cNvSpPr>
          <p:nvPr>
            <p:ph type="title"/>
          </p:nvPr>
        </p:nvSpPr>
        <p:spPr>
          <a:xfrm>
            <a:off x="1981200" y="274638"/>
            <a:ext cx="8229600" cy="778098"/>
          </a:xfrm>
        </p:spPr>
        <p:txBody>
          <a:bodyPr anchor="t">
            <a:normAutofit/>
          </a:bodyPr>
          <a:lstStyle/>
          <a:p>
            <a:r>
              <a:rPr lang="ar-SA" sz="4400" dirty="0">
                <a:solidFill>
                  <a:srgbClr val="D16349">
                    <a:lumMod val="50000"/>
                  </a:srgbClr>
                </a:solidFill>
                <a:effectLst>
                  <a:outerShdw blurRad="38100" dist="38100" dir="2700000" algn="tl">
                    <a:srgbClr val="000000">
                      <a:alpha val="43137"/>
                    </a:srgbClr>
                  </a:outerShdw>
                </a:effectLst>
                <a:cs typeface="PT Bold Heading" pitchFamily="2" charset="-78"/>
              </a:rPr>
              <a:t>تنسيق الفقرة</a:t>
            </a:r>
            <a:endParaRPr lang="en-US" sz="4400" dirty="0">
              <a:solidFill>
                <a:srgbClr val="0070C0"/>
              </a:solidFill>
            </a:endParaRPr>
          </a:p>
        </p:txBody>
      </p:sp>
      <p:sp>
        <p:nvSpPr>
          <p:cNvPr id="4" name="مستطيل 12"/>
          <p:cNvSpPr>
            <a:spLocks noChangeArrowheads="1"/>
          </p:cNvSpPr>
          <p:nvPr/>
        </p:nvSpPr>
        <p:spPr bwMode="auto">
          <a:xfrm>
            <a:off x="1847529" y="1377553"/>
            <a:ext cx="84600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1800" b="1" dirty="0">
                <a:solidFill>
                  <a:prstClr val="black"/>
                </a:solidFill>
              </a:rPr>
              <a:t>يُمكنك برنامج (معالج النصوص) من إحاطة فقرة أو مجموعة من الفقرات بحدود بشكل محدد وتضليل الحدود, ويمكن تطبيق هذا التنسيق ب</a:t>
            </a:r>
            <a:r>
              <a:rPr lang="ar-SA" altLang="en-US" sz="1800" b="1" dirty="0">
                <a:solidFill>
                  <a:prstClr val="black"/>
                </a:solidFill>
              </a:rPr>
              <a:t>ا</a:t>
            </a:r>
            <a:r>
              <a:rPr lang="ar-YE" altLang="en-US" sz="1800" b="1" dirty="0">
                <a:solidFill>
                  <a:prstClr val="black"/>
                </a:solidFill>
              </a:rPr>
              <a:t>تباع الخطوات التالية: </a:t>
            </a:r>
          </a:p>
        </p:txBody>
      </p:sp>
      <p:sp>
        <p:nvSpPr>
          <p:cNvPr id="5" name="مستطيل 11"/>
          <p:cNvSpPr>
            <a:spLocks noChangeArrowheads="1"/>
          </p:cNvSpPr>
          <p:nvPr/>
        </p:nvSpPr>
        <p:spPr bwMode="auto">
          <a:xfrm>
            <a:off x="5735613" y="2300883"/>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800" b="1" dirty="0">
                <a:solidFill>
                  <a:prstClr val="black"/>
                </a:solidFill>
              </a:rPr>
              <a:t>1.</a:t>
            </a:r>
            <a:r>
              <a:rPr lang="ar-YE" altLang="en-US" sz="1800" b="1" dirty="0">
                <a:solidFill>
                  <a:prstClr val="black"/>
                </a:solidFill>
              </a:rPr>
              <a:t>حدّد الفقرة المراد تنسيقها.</a:t>
            </a:r>
          </a:p>
          <a:p>
            <a:pPr algn="justLow" fontAlgn="base">
              <a:lnSpc>
                <a:spcPct val="150000"/>
              </a:lnSpc>
              <a:spcBef>
                <a:spcPct val="0"/>
              </a:spcBef>
              <a:spcAft>
                <a:spcPct val="0"/>
              </a:spcAft>
              <a:buFontTx/>
              <a:buNone/>
            </a:pPr>
            <a:r>
              <a:rPr lang="ar-YE" altLang="en-US" sz="1800" b="1" dirty="0">
                <a:solidFill>
                  <a:prstClr val="black"/>
                </a:solidFill>
              </a:rPr>
              <a:t>2.انقر على زر (حدود) ضمن مجموعة (فقرة) من شريط (الصفحة الرئيسية) لتظهر قائمة تحوي مجموعة الحدود المطلوبة.</a:t>
            </a:r>
            <a:endParaRPr lang="ar-SA" altLang="en-US" sz="1800" b="1" dirty="0">
              <a:solidFill>
                <a:prstClr val="black"/>
              </a:solidFill>
            </a:endParaRPr>
          </a:p>
        </p:txBody>
      </p:sp>
      <p:sp>
        <p:nvSpPr>
          <p:cNvPr id="6" name="مستطيل 18"/>
          <p:cNvSpPr>
            <a:spLocks noChangeArrowheads="1"/>
          </p:cNvSpPr>
          <p:nvPr/>
        </p:nvSpPr>
        <p:spPr bwMode="auto">
          <a:xfrm>
            <a:off x="5915905" y="4013540"/>
            <a:ext cx="4275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spcBef>
                <a:spcPct val="0"/>
              </a:spcBef>
              <a:spcAft>
                <a:spcPct val="0"/>
              </a:spcAft>
              <a:buFontTx/>
              <a:buNone/>
            </a:pPr>
            <a:r>
              <a:rPr lang="ar-SA" altLang="en-US" sz="1800" b="1" dirty="0">
                <a:solidFill>
                  <a:prstClr val="black"/>
                </a:solidFill>
              </a:rPr>
              <a:t>3.</a:t>
            </a:r>
            <a:r>
              <a:rPr lang="ar-YE" altLang="en-US" sz="1800" b="1" dirty="0">
                <a:solidFill>
                  <a:prstClr val="black"/>
                </a:solidFill>
              </a:rPr>
              <a:t>انقر على شكل الحدود المطلوبة ليتم تطبيقها مباشرة.</a:t>
            </a:r>
          </a:p>
        </p:txBody>
      </p:sp>
      <p:sp>
        <p:nvSpPr>
          <p:cNvPr id="7" name="مستطيل 20"/>
          <p:cNvSpPr>
            <a:spLocks noChangeArrowheads="1"/>
          </p:cNvSpPr>
          <p:nvPr/>
        </p:nvSpPr>
        <p:spPr bwMode="auto">
          <a:xfrm>
            <a:off x="5132449" y="4381840"/>
            <a:ext cx="51847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lnSpc>
                <a:spcPct val="150000"/>
              </a:lnSpc>
              <a:spcBef>
                <a:spcPct val="0"/>
              </a:spcBef>
              <a:spcAft>
                <a:spcPct val="0"/>
              </a:spcAft>
              <a:buFont typeface="Wingdings" panose="05000000000000000000" pitchFamily="2" charset="2"/>
              <a:buChar char="Ø"/>
            </a:pPr>
            <a:r>
              <a:rPr lang="ar-YE" altLang="en-US" sz="1800" b="1" dirty="0">
                <a:solidFill>
                  <a:prstClr val="black"/>
                </a:solidFill>
              </a:rPr>
              <a:t>إظهار ظل في المنطقة المحددة:</a:t>
            </a:r>
          </a:p>
          <a:p>
            <a:pPr fontAlgn="base">
              <a:lnSpc>
                <a:spcPct val="150000"/>
              </a:lnSpc>
              <a:spcBef>
                <a:spcPct val="0"/>
              </a:spcBef>
              <a:spcAft>
                <a:spcPct val="0"/>
              </a:spcAft>
              <a:buFontTx/>
              <a:buNone/>
            </a:pPr>
            <a:r>
              <a:rPr lang="ar-YE" altLang="en-US" sz="1800" b="1" dirty="0">
                <a:solidFill>
                  <a:prstClr val="black"/>
                </a:solidFill>
              </a:rPr>
              <a:t>أ.انقر على زر (لون) ضمن مجموعة (فقرة) من شريط (الصفحة الرئيسية) لتظهر قائمة تحوي مجموعة الألوان.</a:t>
            </a:r>
          </a:p>
          <a:p>
            <a:pPr fontAlgn="base">
              <a:lnSpc>
                <a:spcPct val="150000"/>
              </a:lnSpc>
              <a:spcBef>
                <a:spcPct val="0"/>
              </a:spcBef>
              <a:spcAft>
                <a:spcPct val="0"/>
              </a:spcAft>
              <a:buFontTx/>
              <a:buNone/>
            </a:pPr>
            <a:r>
              <a:rPr lang="ar-YE" altLang="en-US" sz="1800" b="1" dirty="0">
                <a:solidFill>
                  <a:prstClr val="black"/>
                </a:solidFill>
              </a:rPr>
              <a:t>ب.انقر على أي من الألوان ليتم تطبيقه مباشرة على الفقرة المحددة. </a:t>
            </a:r>
          </a:p>
        </p:txBody>
      </p:sp>
      <p:grpSp>
        <p:nvGrpSpPr>
          <p:cNvPr id="8" name="مجموعة 22"/>
          <p:cNvGrpSpPr/>
          <p:nvPr/>
        </p:nvGrpSpPr>
        <p:grpSpPr>
          <a:xfrm>
            <a:off x="1851398" y="2625700"/>
            <a:ext cx="3596531" cy="3035548"/>
            <a:chOff x="1302152" y="2140049"/>
            <a:chExt cx="7139930" cy="3305175"/>
          </a:xfrm>
        </p:grpSpPr>
        <p:grpSp>
          <p:nvGrpSpPr>
            <p:cNvPr id="9" name="مجموعة 21"/>
            <p:cNvGrpSpPr/>
            <p:nvPr/>
          </p:nvGrpSpPr>
          <p:grpSpPr>
            <a:xfrm>
              <a:off x="1302152" y="2140049"/>
              <a:ext cx="7139930" cy="3305175"/>
              <a:chOff x="1302152" y="2140049"/>
              <a:chExt cx="7139930" cy="3305175"/>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152" y="2140049"/>
                <a:ext cx="713993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0"/>
              <p:cNvSpPr txBox="1"/>
              <p:nvPr/>
            </p:nvSpPr>
            <p:spPr>
              <a:xfrm>
                <a:off x="2843808" y="4094354"/>
                <a:ext cx="1617620" cy="502672"/>
              </a:xfrm>
              <a:prstGeom prst="rect">
                <a:avLst/>
              </a:prstGeom>
              <a:noFill/>
              <a:ln w="19050" cmpd="sng">
                <a:solidFill>
                  <a:srgbClr val="FF0000"/>
                </a:solidFill>
              </a:ln>
            </p:spPr>
            <p:txBody>
              <a:bodyPr wrap="square" rtlCol="1">
                <a:spAutoFit/>
              </a:bodyPr>
              <a:lstStyle/>
              <a:p>
                <a:pPr algn="ctr" rtl="1" fontAlgn="base">
                  <a:spcBef>
                    <a:spcPct val="0"/>
                  </a:spcBef>
                  <a:spcAft>
                    <a:spcPct val="0"/>
                  </a:spcAft>
                </a:pPr>
                <a:r>
                  <a:rPr lang="ar-SA" sz="1200" b="1" dirty="0">
                    <a:solidFill>
                      <a:srgbClr val="FF0000"/>
                    </a:solidFill>
                    <a:latin typeface="Tahoma" pitchFamily="34" charset="0"/>
                    <a:cs typeface="Arial" pitchFamily="34" charset="0"/>
                  </a:rPr>
                  <a:t>اضافة حدود حول النص</a:t>
                </a:r>
                <a:endParaRPr lang="ar-SA" sz="1200" b="1" dirty="0">
                  <a:solidFill>
                    <a:srgbClr val="FF0000"/>
                  </a:solidFill>
                  <a:latin typeface="Tahoma" pitchFamily="34" charset="0"/>
                  <a:cs typeface="Arial" pitchFamily="34" charset="0"/>
                </a:endParaRPr>
              </a:p>
            </p:txBody>
          </p:sp>
          <p:cxnSp>
            <p:nvCxnSpPr>
              <p:cNvPr id="13" name="رابط كسهم مستقيم 12"/>
              <p:cNvCxnSpPr/>
              <p:nvPr/>
            </p:nvCxnSpPr>
            <p:spPr>
              <a:xfrm flipH="1" flipV="1">
                <a:off x="4872117" y="3284984"/>
                <a:ext cx="755000" cy="813755"/>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4" name="رابط كسهم مستقيم 20"/>
              <p:cNvCxnSpPr>
                <a:stCxn id="12" idx="0"/>
              </p:cNvCxnSpPr>
              <p:nvPr/>
            </p:nvCxnSpPr>
            <p:spPr>
              <a:xfrm flipV="1">
                <a:off x="3652619" y="3284986"/>
                <a:ext cx="808809" cy="809368"/>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sp>
          <p:nvSpPr>
            <p:cNvPr id="10" name="مربع نص 24"/>
            <p:cNvSpPr txBox="1"/>
            <p:nvPr/>
          </p:nvSpPr>
          <p:spPr>
            <a:xfrm>
              <a:off x="5296079" y="4108128"/>
              <a:ext cx="1508169" cy="703740"/>
            </a:xfrm>
            <a:prstGeom prst="rect">
              <a:avLst/>
            </a:prstGeom>
            <a:noFill/>
            <a:ln w="19050" cmpd="sng">
              <a:solidFill>
                <a:srgbClr val="FF0000"/>
              </a:solidFill>
            </a:ln>
          </p:spPr>
          <p:txBody>
            <a:bodyPr wrap="square" rtlCol="1">
              <a:spAutoFit/>
            </a:bodyPr>
            <a:lstStyle/>
            <a:p>
              <a:pPr algn="ctr" rtl="1" fontAlgn="base">
                <a:spcBef>
                  <a:spcPct val="0"/>
                </a:spcBef>
                <a:spcAft>
                  <a:spcPct val="0"/>
                </a:spcAft>
              </a:pPr>
              <a:r>
                <a:rPr lang="ar-SA" sz="1200" b="1" dirty="0">
                  <a:solidFill>
                    <a:srgbClr val="FF0000"/>
                  </a:solidFill>
                  <a:latin typeface="Tahoma" pitchFamily="34" charset="0"/>
                  <a:cs typeface="Arial" pitchFamily="34" charset="0"/>
                </a:rPr>
                <a:t>تظليل النص بلون محدد</a:t>
              </a:r>
              <a:endParaRPr lang="ar-SA" sz="1200" b="1" dirty="0">
                <a:solidFill>
                  <a:srgbClr val="FF0000"/>
                </a:solidFill>
                <a:latin typeface="Tahoma" pitchFamily="34" charset="0"/>
                <a:cs typeface="Arial" pitchFamily="34" charset="0"/>
              </a:endParaRPr>
            </a:p>
          </p:txBody>
        </p:sp>
      </p:grpSp>
    </p:spTree>
    <p:extLst>
      <p:ext uri="{BB962C8B-B14F-4D97-AF65-F5344CB8AC3E}">
        <p14:creationId xmlns:p14="http://schemas.microsoft.com/office/powerpoint/2010/main" val="232733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p:cNvSpPr>
            <a:spLocks noGrp="1" noChangeArrowheads="1"/>
          </p:cNvSpPr>
          <p:nvPr>
            <p:ph type="title"/>
          </p:nvPr>
        </p:nvSpPr>
        <p:spPr>
          <a:xfrm>
            <a:off x="1981200" y="274638"/>
            <a:ext cx="8229600" cy="778098"/>
          </a:xfrm>
        </p:spPr>
        <p:txBody>
          <a:bodyPr anchor="t">
            <a:normAutofit/>
          </a:bodyPr>
          <a:lstStyle/>
          <a:p>
            <a:r>
              <a:rPr lang="ar-SA" sz="4400" dirty="0">
                <a:solidFill>
                  <a:srgbClr val="D16349">
                    <a:lumMod val="50000"/>
                  </a:srgbClr>
                </a:solidFill>
                <a:effectLst>
                  <a:outerShdw blurRad="38100" dist="38100" dir="2700000" algn="tl">
                    <a:srgbClr val="000000">
                      <a:alpha val="43137"/>
                    </a:srgbClr>
                  </a:outerShdw>
                </a:effectLst>
                <a:cs typeface="PT Bold Heading" pitchFamily="2" charset="-78"/>
              </a:rPr>
              <a:t>تنسيق الفقرة</a:t>
            </a:r>
            <a:endParaRPr lang="en-US" sz="4400" dirty="0">
              <a:solidFill>
                <a:srgbClr val="0070C0"/>
              </a:solidFill>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836" y="1916833"/>
            <a:ext cx="4896544"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2501" y="1988841"/>
            <a:ext cx="227647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1016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p:cNvSpPr>
            <a:spLocks noGrp="1" noChangeArrowheads="1"/>
          </p:cNvSpPr>
          <p:nvPr>
            <p:ph type="title"/>
          </p:nvPr>
        </p:nvSpPr>
        <p:spPr>
          <a:xfrm>
            <a:off x="1981200" y="274638"/>
            <a:ext cx="8229600" cy="778098"/>
          </a:xfrm>
        </p:spPr>
        <p:txBody>
          <a:bodyPr anchor="t">
            <a:normAutofit/>
          </a:bodyPr>
          <a:lstStyle/>
          <a:p>
            <a:r>
              <a:rPr lang="ar-SA" sz="4400" dirty="0">
                <a:solidFill>
                  <a:srgbClr val="D16349">
                    <a:lumMod val="50000"/>
                  </a:srgbClr>
                </a:solidFill>
                <a:effectLst>
                  <a:outerShdw blurRad="38100" dist="38100" dir="2700000" algn="tl">
                    <a:srgbClr val="000000">
                      <a:alpha val="43137"/>
                    </a:srgbClr>
                  </a:outerShdw>
                </a:effectLst>
                <a:cs typeface="PT Bold Heading" pitchFamily="2" charset="-78"/>
              </a:rPr>
              <a:t>نسخ التنسيقات</a:t>
            </a:r>
            <a:endParaRPr lang="en-US" sz="4400" dirty="0">
              <a:solidFill>
                <a:srgbClr val="0070C0"/>
              </a:solidFill>
            </a:endParaRPr>
          </a:p>
        </p:txBody>
      </p:sp>
      <p:sp>
        <p:nvSpPr>
          <p:cNvPr id="4" name="مستطيل 19"/>
          <p:cNvSpPr>
            <a:spLocks noChangeArrowheads="1"/>
          </p:cNvSpPr>
          <p:nvPr/>
        </p:nvSpPr>
        <p:spPr bwMode="auto">
          <a:xfrm>
            <a:off x="4871865" y="1700809"/>
            <a:ext cx="5351797"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285750" indent="-285750" fontAlgn="base">
              <a:lnSpc>
                <a:spcPct val="150000"/>
              </a:lnSpc>
              <a:spcBef>
                <a:spcPct val="0"/>
              </a:spcBef>
              <a:spcAft>
                <a:spcPct val="0"/>
              </a:spcAft>
            </a:pPr>
            <a:r>
              <a:rPr lang="ar-YE" altLang="en-US" sz="1800" b="1" dirty="0">
                <a:solidFill>
                  <a:prstClr val="black"/>
                </a:solidFill>
              </a:rPr>
              <a:t>نسخ تنسيق نص إلى نص </a:t>
            </a:r>
            <a:r>
              <a:rPr lang="ar-SA" altLang="en-US" sz="1800" b="1" dirty="0">
                <a:solidFill>
                  <a:prstClr val="black"/>
                </a:solidFill>
              </a:rPr>
              <a:t>آ</a:t>
            </a:r>
            <a:r>
              <a:rPr lang="ar-YE" altLang="en-US" sz="1800" b="1" dirty="0">
                <a:solidFill>
                  <a:prstClr val="black"/>
                </a:solidFill>
              </a:rPr>
              <a:t>خر سواء على نفس المستند أو من مستند آخر اتبع الخطوات التالية:</a:t>
            </a:r>
          </a:p>
          <a:p>
            <a:pPr fontAlgn="base">
              <a:lnSpc>
                <a:spcPct val="150000"/>
              </a:lnSpc>
              <a:spcBef>
                <a:spcPct val="0"/>
              </a:spcBef>
              <a:spcAft>
                <a:spcPct val="0"/>
              </a:spcAft>
              <a:buFontTx/>
              <a:buNone/>
            </a:pPr>
            <a:r>
              <a:rPr lang="ar-YE" altLang="en-US" sz="1800" b="1" dirty="0">
                <a:solidFill>
                  <a:prstClr val="black"/>
                </a:solidFill>
              </a:rPr>
              <a:t>1.حدد النص الذي تريد نسخ تنسيقه.</a:t>
            </a:r>
          </a:p>
          <a:p>
            <a:pPr fontAlgn="base">
              <a:lnSpc>
                <a:spcPct val="150000"/>
              </a:lnSpc>
              <a:spcBef>
                <a:spcPct val="0"/>
              </a:spcBef>
              <a:spcAft>
                <a:spcPct val="0"/>
              </a:spcAft>
              <a:buFontTx/>
              <a:buNone/>
            </a:pPr>
            <a:r>
              <a:rPr lang="ar-YE" altLang="en-US" sz="1800" b="1" dirty="0">
                <a:solidFill>
                  <a:prstClr val="black"/>
                </a:solidFill>
              </a:rPr>
              <a:t>2.انقر على زر (نسخ التنسيق) ضمن مجموعة (الحافظة) من شريط ( الصفحة الرئيس</a:t>
            </a:r>
            <a:r>
              <a:rPr lang="ar-SA" altLang="en-US" sz="1800" b="1" dirty="0">
                <a:solidFill>
                  <a:prstClr val="black"/>
                </a:solidFill>
              </a:rPr>
              <a:t>ي</a:t>
            </a:r>
            <a:r>
              <a:rPr lang="ar-YE" altLang="en-US" sz="1800" b="1" dirty="0">
                <a:solidFill>
                  <a:prstClr val="black"/>
                </a:solidFill>
              </a:rPr>
              <a:t>ة).</a:t>
            </a:r>
            <a:endParaRPr lang="ar-SA" altLang="en-US" sz="1800" b="1" dirty="0">
              <a:solidFill>
                <a:prstClr val="black"/>
              </a:solidFill>
            </a:endParaRPr>
          </a:p>
        </p:txBody>
      </p:sp>
      <p:sp>
        <p:nvSpPr>
          <p:cNvPr id="5" name="مستطيل 6"/>
          <p:cNvSpPr>
            <a:spLocks noChangeArrowheads="1"/>
          </p:cNvSpPr>
          <p:nvPr/>
        </p:nvSpPr>
        <p:spPr bwMode="auto">
          <a:xfrm>
            <a:off x="5638800" y="3904342"/>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lnSpc>
                <a:spcPct val="150000"/>
              </a:lnSpc>
              <a:spcBef>
                <a:spcPct val="0"/>
              </a:spcBef>
              <a:spcAft>
                <a:spcPct val="0"/>
              </a:spcAft>
              <a:buFontTx/>
              <a:buNone/>
            </a:pPr>
            <a:r>
              <a:rPr lang="ar-SA" altLang="en-US" sz="1700" b="1" dirty="0">
                <a:solidFill>
                  <a:prstClr val="black"/>
                </a:solidFill>
              </a:rPr>
              <a:t>3</a:t>
            </a:r>
            <a:r>
              <a:rPr lang="ar-YE" altLang="en-US" sz="1800" b="1" dirty="0">
                <a:solidFill>
                  <a:prstClr val="black"/>
                </a:solidFill>
              </a:rPr>
              <a:t>.حدد النص الذي يراد نقل التنسيق له ليتم مباشرة تغيير تنسيقه بالنسق الجديد.</a:t>
            </a:r>
          </a:p>
        </p:txBody>
      </p:sp>
      <p:pic>
        <p:nvPicPr>
          <p:cNvPr id="2" name="Picture 1"/>
          <p:cNvPicPr>
            <a:picLocks noChangeAspect="1"/>
          </p:cNvPicPr>
          <p:nvPr/>
        </p:nvPicPr>
        <p:blipFill>
          <a:blip r:embed="rId3"/>
          <a:stretch>
            <a:fillRect/>
          </a:stretch>
        </p:blipFill>
        <p:spPr>
          <a:xfrm>
            <a:off x="2207568" y="3681062"/>
            <a:ext cx="2906690" cy="1110035"/>
          </a:xfrm>
          <a:prstGeom prst="rect">
            <a:avLst/>
          </a:prstGeom>
        </p:spPr>
      </p:pic>
    </p:spTree>
    <p:extLst>
      <p:ext uri="{BB962C8B-B14F-4D97-AF65-F5344CB8AC3E}">
        <p14:creationId xmlns:p14="http://schemas.microsoft.com/office/powerpoint/2010/main" val="185506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1290779"/>
            <a:ext cx="7704856" cy="503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8112225" y="4532906"/>
            <a:ext cx="1201675" cy="338554"/>
          </a:xfrm>
          <a:prstGeom prst="rect">
            <a:avLst/>
          </a:prstGeom>
          <a:noFill/>
        </p:spPr>
        <p:txBody>
          <a:bodyPr wrap="square" rtlCol="1">
            <a:spAutoFit/>
          </a:bodyPr>
          <a:lstStyle/>
          <a:p>
            <a:pPr algn="r" rtl="1" fontAlgn="base">
              <a:spcBef>
                <a:spcPct val="0"/>
              </a:spcBef>
              <a:spcAft>
                <a:spcPct val="0"/>
              </a:spcAft>
            </a:pPr>
            <a:r>
              <a:rPr lang="ar-SA" sz="1600" b="1" dirty="0">
                <a:solidFill>
                  <a:srgbClr val="FF0000"/>
                </a:solidFill>
                <a:latin typeface="Tahoma" pitchFamily="34" charset="0"/>
                <a:cs typeface="Arial" pitchFamily="34" charset="0"/>
              </a:rPr>
              <a:t>اشرطة التمرير</a:t>
            </a:r>
            <a:endParaRPr lang="ar-SA" sz="1600" b="1" dirty="0">
              <a:solidFill>
                <a:srgbClr val="FF0000"/>
              </a:solidFill>
              <a:latin typeface="Tahoma" pitchFamily="34" charset="0"/>
              <a:cs typeface="Arial" pitchFamily="34" charset="0"/>
            </a:endParaRPr>
          </a:p>
        </p:txBody>
      </p:sp>
      <p:cxnSp>
        <p:nvCxnSpPr>
          <p:cNvPr id="4" name="رابط كسهم مستقيم 3"/>
          <p:cNvCxnSpPr/>
          <p:nvPr/>
        </p:nvCxnSpPr>
        <p:spPr>
          <a:xfrm flipV="1">
            <a:off x="8904312" y="3429000"/>
            <a:ext cx="936104" cy="108012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flipH="1">
            <a:off x="8724292" y="4925072"/>
            <a:ext cx="25382" cy="102420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H="1" flipV="1">
            <a:off x="4799856" y="1340768"/>
            <a:ext cx="276384" cy="170790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مربع نص 17"/>
          <p:cNvSpPr txBox="1"/>
          <p:nvPr/>
        </p:nvSpPr>
        <p:spPr>
          <a:xfrm>
            <a:off x="5653884" y="3123286"/>
            <a:ext cx="1730184" cy="338554"/>
          </a:xfrm>
          <a:prstGeom prst="rect">
            <a:avLst/>
          </a:prstGeom>
          <a:noFill/>
        </p:spPr>
        <p:txBody>
          <a:bodyPr wrap="square" rtlCol="1">
            <a:spAutoFit/>
          </a:bodyPr>
          <a:lstStyle/>
          <a:p>
            <a:pPr algn="r" rtl="1" fontAlgn="base">
              <a:spcBef>
                <a:spcPct val="0"/>
              </a:spcBef>
              <a:spcAft>
                <a:spcPct val="0"/>
              </a:spcAft>
            </a:pPr>
            <a:r>
              <a:rPr lang="ar-SA" sz="1600" b="1" dirty="0">
                <a:solidFill>
                  <a:srgbClr val="FF0000"/>
                </a:solidFill>
                <a:latin typeface="Tahoma" pitchFamily="34" charset="0"/>
                <a:cs typeface="Arial" pitchFamily="34" charset="0"/>
              </a:rPr>
              <a:t>علامات تبويب الشريط</a:t>
            </a:r>
            <a:endParaRPr lang="ar-SA" sz="1600" b="1" dirty="0">
              <a:solidFill>
                <a:srgbClr val="FF0000"/>
              </a:solidFill>
              <a:latin typeface="Tahoma" pitchFamily="34" charset="0"/>
              <a:cs typeface="Arial" pitchFamily="34" charset="0"/>
            </a:endParaRPr>
          </a:p>
        </p:txBody>
      </p:sp>
      <p:sp>
        <p:nvSpPr>
          <p:cNvPr id="19" name="مربع نص 18"/>
          <p:cNvSpPr txBox="1"/>
          <p:nvPr/>
        </p:nvSpPr>
        <p:spPr>
          <a:xfrm>
            <a:off x="3287689" y="3654292"/>
            <a:ext cx="1201675" cy="338554"/>
          </a:xfrm>
          <a:prstGeom prst="rect">
            <a:avLst/>
          </a:prstGeom>
          <a:noFill/>
        </p:spPr>
        <p:txBody>
          <a:bodyPr wrap="square" rtlCol="1">
            <a:spAutoFit/>
          </a:bodyPr>
          <a:lstStyle/>
          <a:p>
            <a:pPr algn="r" rtl="1" fontAlgn="base">
              <a:spcBef>
                <a:spcPct val="0"/>
              </a:spcBef>
              <a:spcAft>
                <a:spcPct val="0"/>
              </a:spcAft>
            </a:pPr>
            <a:r>
              <a:rPr lang="ar-SA" sz="1600" b="1" dirty="0">
                <a:solidFill>
                  <a:srgbClr val="FF0000"/>
                </a:solidFill>
                <a:latin typeface="Tahoma" pitchFamily="34" charset="0"/>
                <a:cs typeface="Arial" pitchFamily="34" charset="0"/>
              </a:rPr>
              <a:t>ازرار التحكم</a:t>
            </a:r>
            <a:endParaRPr lang="ar-SA" sz="1600" b="1" dirty="0">
              <a:solidFill>
                <a:srgbClr val="FF0000"/>
              </a:solidFill>
              <a:latin typeface="Tahoma" pitchFamily="34" charset="0"/>
              <a:cs typeface="Arial" pitchFamily="34" charset="0"/>
            </a:endParaRPr>
          </a:p>
        </p:txBody>
      </p:sp>
      <p:sp>
        <p:nvSpPr>
          <p:cNvPr id="20" name="مربع نص 19"/>
          <p:cNvSpPr txBox="1"/>
          <p:nvPr/>
        </p:nvSpPr>
        <p:spPr>
          <a:xfrm>
            <a:off x="7466728" y="3116648"/>
            <a:ext cx="861688" cy="338554"/>
          </a:xfrm>
          <a:prstGeom prst="rect">
            <a:avLst/>
          </a:prstGeom>
          <a:noFill/>
        </p:spPr>
        <p:txBody>
          <a:bodyPr wrap="square" rtlCol="1">
            <a:spAutoFit/>
          </a:bodyPr>
          <a:lstStyle/>
          <a:p>
            <a:pPr algn="r" rtl="1" fontAlgn="base">
              <a:spcBef>
                <a:spcPct val="0"/>
              </a:spcBef>
              <a:spcAft>
                <a:spcPct val="0"/>
              </a:spcAft>
            </a:pPr>
            <a:r>
              <a:rPr lang="ar-SA" sz="1600" b="1" dirty="0">
                <a:solidFill>
                  <a:srgbClr val="FF0000"/>
                </a:solidFill>
                <a:latin typeface="Tahoma" pitchFamily="34" charset="0"/>
                <a:cs typeface="Arial" pitchFamily="34" charset="0"/>
              </a:rPr>
              <a:t>المسطرة</a:t>
            </a:r>
            <a:endParaRPr lang="ar-SA" sz="1600" b="1" dirty="0">
              <a:solidFill>
                <a:srgbClr val="FF0000"/>
              </a:solidFill>
              <a:latin typeface="Tahoma" pitchFamily="34" charset="0"/>
              <a:cs typeface="Arial" pitchFamily="34" charset="0"/>
            </a:endParaRPr>
          </a:p>
        </p:txBody>
      </p:sp>
      <p:sp>
        <p:nvSpPr>
          <p:cNvPr id="21" name="مربع نص 20"/>
          <p:cNvSpPr txBox="1"/>
          <p:nvPr/>
        </p:nvSpPr>
        <p:spPr>
          <a:xfrm>
            <a:off x="4464173" y="3123286"/>
            <a:ext cx="1201675" cy="338554"/>
          </a:xfrm>
          <a:prstGeom prst="rect">
            <a:avLst/>
          </a:prstGeom>
          <a:noFill/>
        </p:spPr>
        <p:txBody>
          <a:bodyPr wrap="square" rtlCol="1">
            <a:spAutoFit/>
          </a:bodyPr>
          <a:lstStyle/>
          <a:p>
            <a:pPr algn="r" rtl="1" fontAlgn="base">
              <a:spcBef>
                <a:spcPct val="0"/>
              </a:spcBef>
              <a:spcAft>
                <a:spcPct val="0"/>
              </a:spcAft>
            </a:pPr>
            <a:r>
              <a:rPr lang="ar-SA" sz="1600" b="1" dirty="0">
                <a:solidFill>
                  <a:srgbClr val="FF0000"/>
                </a:solidFill>
                <a:latin typeface="Tahoma" pitchFamily="34" charset="0"/>
                <a:cs typeface="Arial" pitchFamily="34" charset="0"/>
              </a:rPr>
              <a:t>شريط العنوان</a:t>
            </a:r>
            <a:endParaRPr lang="ar-SA" sz="1600" b="1" dirty="0">
              <a:solidFill>
                <a:srgbClr val="FF0000"/>
              </a:solidFill>
              <a:latin typeface="Tahoma" pitchFamily="34" charset="0"/>
              <a:cs typeface="Arial" pitchFamily="34" charset="0"/>
            </a:endParaRPr>
          </a:p>
        </p:txBody>
      </p:sp>
      <p:sp>
        <p:nvSpPr>
          <p:cNvPr id="22" name="مربع نص 21"/>
          <p:cNvSpPr txBox="1"/>
          <p:nvPr/>
        </p:nvSpPr>
        <p:spPr>
          <a:xfrm>
            <a:off x="2693622" y="3236762"/>
            <a:ext cx="1024958" cy="338554"/>
          </a:xfrm>
          <a:prstGeom prst="rect">
            <a:avLst/>
          </a:prstGeom>
          <a:noFill/>
        </p:spPr>
        <p:txBody>
          <a:bodyPr wrap="square" rtlCol="1">
            <a:spAutoFit/>
          </a:bodyPr>
          <a:lstStyle/>
          <a:p>
            <a:pPr algn="r" rtl="1" fontAlgn="base">
              <a:spcBef>
                <a:spcPct val="0"/>
              </a:spcBef>
              <a:spcAft>
                <a:spcPct val="0"/>
              </a:spcAft>
            </a:pPr>
            <a:r>
              <a:rPr lang="ar-SA" sz="1600" b="1" dirty="0">
                <a:solidFill>
                  <a:srgbClr val="FF0000"/>
                </a:solidFill>
                <a:latin typeface="Tahoma" pitchFamily="34" charset="0"/>
                <a:cs typeface="Arial" pitchFamily="34" charset="0"/>
              </a:rPr>
              <a:t>زر الاغلاق</a:t>
            </a:r>
            <a:endParaRPr lang="ar-SA" sz="1600" b="1" dirty="0">
              <a:solidFill>
                <a:srgbClr val="FF0000"/>
              </a:solidFill>
              <a:latin typeface="Tahoma" pitchFamily="34" charset="0"/>
              <a:cs typeface="Arial" pitchFamily="34" charset="0"/>
            </a:endParaRPr>
          </a:p>
        </p:txBody>
      </p:sp>
      <p:sp>
        <p:nvSpPr>
          <p:cNvPr id="23" name="مربع نص 22"/>
          <p:cNvSpPr txBox="1"/>
          <p:nvPr/>
        </p:nvSpPr>
        <p:spPr>
          <a:xfrm>
            <a:off x="7104949" y="5252262"/>
            <a:ext cx="1201675" cy="338554"/>
          </a:xfrm>
          <a:prstGeom prst="rect">
            <a:avLst/>
          </a:prstGeom>
          <a:noFill/>
        </p:spPr>
        <p:txBody>
          <a:bodyPr wrap="square" rtlCol="1">
            <a:spAutoFit/>
          </a:bodyPr>
          <a:lstStyle/>
          <a:p>
            <a:pPr algn="r" rtl="1" fontAlgn="base">
              <a:spcBef>
                <a:spcPct val="0"/>
              </a:spcBef>
              <a:spcAft>
                <a:spcPct val="0"/>
              </a:spcAft>
            </a:pPr>
            <a:r>
              <a:rPr lang="ar-SA" sz="1600" b="1" dirty="0">
                <a:solidFill>
                  <a:srgbClr val="FF0000"/>
                </a:solidFill>
                <a:latin typeface="Tahoma" pitchFamily="34" charset="0"/>
                <a:cs typeface="Arial" pitchFamily="34" charset="0"/>
              </a:rPr>
              <a:t>شريط الحالة</a:t>
            </a:r>
            <a:endParaRPr lang="ar-SA" sz="1600" b="1" dirty="0">
              <a:solidFill>
                <a:srgbClr val="FF0000"/>
              </a:solidFill>
              <a:latin typeface="Tahoma" pitchFamily="34" charset="0"/>
              <a:cs typeface="Arial" pitchFamily="34" charset="0"/>
            </a:endParaRPr>
          </a:p>
        </p:txBody>
      </p:sp>
      <p:cxnSp>
        <p:nvCxnSpPr>
          <p:cNvPr id="28" name="رابط كسهم مستقيم 27"/>
          <p:cNvCxnSpPr/>
          <p:nvPr/>
        </p:nvCxnSpPr>
        <p:spPr>
          <a:xfrm flipH="1" flipV="1">
            <a:off x="2441594" y="1412776"/>
            <a:ext cx="774086" cy="180020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رابط كسهم مستقيم 28"/>
          <p:cNvCxnSpPr/>
          <p:nvPr/>
        </p:nvCxnSpPr>
        <p:spPr>
          <a:xfrm flipH="1" flipV="1">
            <a:off x="2828640" y="1535930"/>
            <a:ext cx="990527" cy="2094576"/>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رابط كسهم مستقيم 29"/>
          <p:cNvCxnSpPr/>
          <p:nvPr/>
        </p:nvCxnSpPr>
        <p:spPr>
          <a:xfrm flipH="1">
            <a:off x="7824192" y="5567030"/>
            <a:ext cx="213660" cy="598274"/>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رابط كسهم مستقيم 38"/>
          <p:cNvCxnSpPr>
            <a:stCxn id="20" idx="0"/>
          </p:cNvCxnSpPr>
          <p:nvPr/>
        </p:nvCxnSpPr>
        <p:spPr>
          <a:xfrm flipV="1">
            <a:off x="7897572" y="2708920"/>
            <a:ext cx="214652" cy="40772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رابط كسهم مستقيم 42"/>
          <p:cNvCxnSpPr>
            <a:stCxn id="18" idx="0"/>
          </p:cNvCxnSpPr>
          <p:nvPr/>
        </p:nvCxnSpPr>
        <p:spPr>
          <a:xfrm flipH="1" flipV="1">
            <a:off x="6023992" y="1683298"/>
            <a:ext cx="494984" cy="14399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رابط كسهم مستقيم 47"/>
          <p:cNvCxnSpPr/>
          <p:nvPr/>
        </p:nvCxnSpPr>
        <p:spPr>
          <a:xfrm flipV="1">
            <a:off x="8410312" y="1412779"/>
            <a:ext cx="313980" cy="224211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رابط كسهم مستقيم 48"/>
          <p:cNvCxnSpPr/>
          <p:nvPr/>
        </p:nvCxnSpPr>
        <p:spPr>
          <a:xfrm flipV="1">
            <a:off x="9048328" y="1683299"/>
            <a:ext cx="612068" cy="1495699"/>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مربع نص 49"/>
          <p:cNvSpPr txBox="1"/>
          <p:nvPr/>
        </p:nvSpPr>
        <p:spPr>
          <a:xfrm>
            <a:off x="8410313" y="3072454"/>
            <a:ext cx="1553467" cy="338554"/>
          </a:xfrm>
          <a:prstGeom prst="rect">
            <a:avLst/>
          </a:prstGeom>
          <a:noFill/>
        </p:spPr>
        <p:txBody>
          <a:bodyPr wrap="square" rtlCol="1">
            <a:spAutoFit/>
          </a:bodyPr>
          <a:lstStyle/>
          <a:p>
            <a:pPr algn="r" rtl="1" fontAlgn="base">
              <a:spcBef>
                <a:spcPct val="0"/>
              </a:spcBef>
              <a:spcAft>
                <a:spcPct val="0"/>
              </a:spcAft>
            </a:pPr>
            <a:r>
              <a:rPr lang="ar-SA" sz="1600" b="1" dirty="0">
                <a:solidFill>
                  <a:srgbClr val="FF0000"/>
                </a:solidFill>
                <a:latin typeface="Tahoma" pitchFamily="34" charset="0"/>
                <a:cs typeface="Arial" pitchFamily="34" charset="0"/>
              </a:rPr>
              <a:t>علامات تبويب الملف</a:t>
            </a:r>
            <a:endParaRPr lang="ar-SA" sz="1600" b="1" dirty="0">
              <a:solidFill>
                <a:srgbClr val="FF0000"/>
              </a:solidFill>
              <a:latin typeface="Tahoma" pitchFamily="34" charset="0"/>
              <a:cs typeface="Arial" pitchFamily="34" charset="0"/>
            </a:endParaRPr>
          </a:p>
        </p:txBody>
      </p:sp>
      <p:sp>
        <p:nvSpPr>
          <p:cNvPr id="51" name="مربع نص 50"/>
          <p:cNvSpPr txBox="1"/>
          <p:nvPr/>
        </p:nvSpPr>
        <p:spPr>
          <a:xfrm>
            <a:off x="7190375" y="3654293"/>
            <a:ext cx="2062165" cy="584775"/>
          </a:xfrm>
          <a:prstGeom prst="rect">
            <a:avLst/>
          </a:prstGeom>
          <a:noFill/>
        </p:spPr>
        <p:txBody>
          <a:bodyPr wrap="square" rtlCol="1">
            <a:spAutoFit/>
          </a:bodyPr>
          <a:lstStyle/>
          <a:p>
            <a:pPr algn="r" rtl="1" fontAlgn="base">
              <a:spcBef>
                <a:spcPct val="0"/>
              </a:spcBef>
              <a:spcAft>
                <a:spcPct val="0"/>
              </a:spcAft>
            </a:pPr>
            <a:r>
              <a:rPr lang="ar-SA" sz="1600" b="1" dirty="0">
                <a:solidFill>
                  <a:srgbClr val="FF0000"/>
                </a:solidFill>
                <a:latin typeface="Tahoma" pitchFamily="34" charset="0"/>
                <a:cs typeface="Arial" pitchFamily="34" charset="0"/>
              </a:rPr>
              <a:t>شريط ادوات الوصول السريع</a:t>
            </a:r>
            <a:endParaRPr lang="ar-SA" sz="1600" b="1" dirty="0">
              <a:solidFill>
                <a:srgbClr val="FF0000"/>
              </a:solidFill>
              <a:latin typeface="Tahoma" pitchFamily="34" charset="0"/>
              <a:cs typeface="Arial" pitchFamily="34" charset="0"/>
            </a:endParaRPr>
          </a:p>
        </p:txBody>
      </p:sp>
      <p:sp>
        <p:nvSpPr>
          <p:cNvPr id="55" name="مربع نص 54"/>
          <p:cNvSpPr txBox="1"/>
          <p:nvPr/>
        </p:nvSpPr>
        <p:spPr>
          <a:xfrm>
            <a:off x="7717016" y="1221161"/>
            <a:ext cx="865092" cy="338554"/>
          </a:xfrm>
          <a:prstGeom prst="rect">
            <a:avLst/>
          </a:prstGeom>
          <a:noFill/>
        </p:spPr>
        <p:txBody>
          <a:bodyPr wrap="square" rtlCol="1">
            <a:spAutoFit/>
          </a:bodyPr>
          <a:lstStyle/>
          <a:p>
            <a:pPr algn="r" rtl="1" fontAlgn="base">
              <a:spcBef>
                <a:spcPct val="0"/>
              </a:spcBef>
              <a:spcAft>
                <a:spcPct val="0"/>
              </a:spcAft>
            </a:pPr>
            <a:r>
              <a:rPr lang="ar-SA" sz="1600" b="1" dirty="0">
                <a:solidFill>
                  <a:srgbClr val="FF0000"/>
                </a:solidFill>
                <a:latin typeface="Tahoma" pitchFamily="34" charset="0"/>
                <a:cs typeface="Arial" pitchFamily="34" charset="0"/>
              </a:rPr>
              <a:t>اسم الملف</a:t>
            </a:r>
            <a:endParaRPr lang="ar-SA" sz="1600" b="1" dirty="0">
              <a:solidFill>
                <a:srgbClr val="FF0000"/>
              </a:solidFill>
              <a:latin typeface="Tahoma" pitchFamily="34" charset="0"/>
              <a:cs typeface="Arial" pitchFamily="34" charset="0"/>
            </a:endParaRPr>
          </a:p>
        </p:txBody>
      </p:sp>
      <p:sp>
        <p:nvSpPr>
          <p:cNvPr id="56" name="مربع نص 55"/>
          <p:cNvSpPr txBox="1"/>
          <p:nvPr/>
        </p:nvSpPr>
        <p:spPr>
          <a:xfrm>
            <a:off x="3126507" y="4964954"/>
            <a:ext cx="1359899" cy="338554"/>
          </a:xfrm>
          <a:prstGeom prst="rect">
            <a:avLst/>
          </a:prstGeom>
          <a:noFill/>
        </p:spPr>
        <p:txBody>
          <a:bodyPr wrap="square" rtlCol="1">
            <a:spAutoFit/>
          </a:bodyPr>
          <a:lstStyle/>
          <a:p>
            <a:pPr algn="r" rtl="1" fontAlgn="base">
              <a:spcBef>
                <a:spcPct val="0"/>
              </a:spcBef>
              <a:spcAft>
                <a:spcPct val="0"/>
              </a:spcAft>
            </a:pPr>
            <a:r>
              <a:rPr lang="ar-SA" sz="1600" b="1" dirty="0">
                <a:solidFill>
                  <a:srgbClr val="FF0000"/>
                </a:solidFill>
                <a:latin typeface="Tahoma" pitchFamily="34" charset="0"/>
                <a:cs typeface="Arial" pitchFamily="34" charset="0"/>
              </a:rPr>
              <a:t>التكبير والتصغير</a:t>
            </a:r>
            <a:endParaRPr lang="ar-SA" sz="1600" b="1" dirty="0">
              <a:solidFill>
                <a:srgbClr val="FF0000"/>
              </a:solidFill>
              <a:latin typeface="Tahoma" pitchFamily="34" charset="0"/>
              <a:cs typeface="Arial" pitchFamily="34" charset="0"/>
            </a:endParaRPr>
          </a:p>
        </p:txBody>
      </p:sp>
      <p:cxnSp>
        <p:nvCxnSpPr>
          <p:cNvPr id="57" name="رابط كسهم مستقيم 56"/>
          <p:cNvCxnSpPr>
            <a:stCxn id="55" idx="1"/>
          </p:cNvCxnSpPr>
          <p:nvPr/>
        </p:nvCxnSpPr>
        <p:spPr>
          <a:xfrm flipH="1" flipV="1">
            <a:off x="7129128" y="1340770"/>
            <a:ext cx="587888" cy="49669"/>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رابط كسهم مستقيم 57"/>
          <p:cNvCxnSpPr/>
          <p:nvPr/>
        </p:nvCxnSpPr>
        <p:spPr>
          <a:xfrm flipH="1">
            <a:off x="3215680" y="5257274"/>
            <a:ext cx="792088" cy="83602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endParaRPr lang="en-US" dirty="0"/>
          </a:p>
        </p:txBody>
      </p:sp>
      <p:sp>
        <p:nvSpPr>
          <p:cNvPr id="31" name="Rectangle 2"/>
          <p:cNvSpPr txBox="1">
            <a:spLocks noChangeArrowheads="1"/>
          </p:cNvSpPr>
          <p:nvPr/>
        </p:nvSpPr>
        <p:spPr bwMode="auto">
          <a:xfrm>
            <a:off x="1775520" y="86674"/>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1" eaLnBrk="0" fontAlgn="base" hangingPunct="0">
              <a:spcBef>
                <a:spcPct val="0"/>
              </a:spcBef>
              <a:spcAft>
                <a:spcPct val="0"/>
              </a:spcAft>
              <a:defRPr sz="3300" kern="1200">
                <a:solidFill>
                  <a:srgbClr val="7B9899"/>
                </a:solidFill>
                <a:latin typeface="+mj-lt"/>
                <a:ea typeface="+mj-ea"/>
                <a:cs typeface="+mj-cs"/>
              </a:defRPr>
            </a:lvl1pPr>
            <a:lvl2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2pPr>
            <a:lvl3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3pPr>
            <a:lvl4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4pPr>
            <a:lvl5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5pPr>
            <a:lvl6pPr marL="4572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6pPr>
            <a:lvl7pPr marL="9144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7pPr>
            <a:lvl8pPr marL="13716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8pPr>
            <a:lvl9pPr marL="18288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9pPr>
          </a:lstStyle>
          <a:p>
            <a:pPr eaLnBrk="1" fontAlgn="auto" hangingPunct="1">
              <a:spcBef>
                <a:spcPct val="20000"/>
              </a:spcBef>
              <a:spcAft>
                <a:spcPts val="0"/>
              </a:spcAft>
              <a:buClr>
                <a:srgbClr val="D16349"/>
              </a:buClr>
              <a:buSzPct val="85000"/>
              <a:defRPr/>
            </a:pPr>
            <a:r>
              <a:rPr lang="ar-SA" sz="5400" dirty="0">
                <a:solidFill>
                  <a:srgbClr val="D16349">
                    <a:lumMod val="50000"/>
                  </a:srgbClr>
                </a:solidFill>
                <a:effectLst>
                  <a:outerShdw blurRad="38100" dist="38100" dir="2700000" algn="tl">
                    <a:srgbClr val="000000">
                      <a:alpha val="43137"/>
                    </a:srgbClr>
                  </a:outerShdw>
                </a:effectLst>
                <a:cs typeface="PT Bold Heading" pitchFamily="2" charset="-78"/>
              </a:rPr>
              <a:t>التعرف على واجهة البرنامج</a:t>
            </a:r>
            <a:endParaRPr lang="en-US" sz="54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spTree>
    <p:extLst>
      <p:ext uri="{BB962C8B-B14F-4D97-AF65-F5344CB8AC3E}">
        <p14:creationId xmlns:p14="http://schemas.microsoft.com/office/powerpoint/2010/main" val="10013600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p:cNvSpPr>
            <a:spLocks noGrp="1" noChangeArrowheads="1"/>
          </p:cNvSpPr>
          <p:nvPr>
            <p:ph type="title"/>
          </p:nvPr>
        </p:nvSpPr>
        <p:spPr>
          <a:xfrm>
            <a:off x="1981200" y="274638"/>
            <a:ext cx="8229600" cy="778098"/>
          </a:xfrm>
        </p:spPr>
        <p:txBody>
          <a:bodyPr anchor="t">
            <a:normAutofit/>
          </a:bodyPr>
          <a:lstStyle/>
          <a:p>
            <a:r>
              <a:rPr lang="ar-SA" sz="4400" dirty="0">
                <a:solidFill>
                  <a:srgbClr val="D16349">
                    <a:lumMod val="50000"/>
                  </a:srgbClr>
                </a:solidFill>
                <a:effectLst>
                  <a:outerShdw blurRad="38100" dist="38100" dir="2700000" algn="tl">
                    <a:srgbClr val="000000">
                      <a:alpha val="43137"/>
                    </a:srgbClr>
                  </a:outerShdw>
                </a:effectLst>
                <a:cs typeface="PT Bold Heading" pitchFamily="2" charset="-78"/>
              </a:rPr>
              <a:t>التعداد النقطي والرقمي</a:t>
            </a:r>
            <a:endParaRPr lang="en-US" sz="4400" dirty="0">
              <a:solidFill>
                <a:srgbClr val="0070C0"/>
              </a:solidFill>
            </a:endParaRPr>
          </a:p>
        </p:txBody>
      </p:sp>
      <p:sp>
        <p:nvSpPr>
          <p:cNvPr id="7" name="مستطيل 9"/>
          <p:cNvSpPr>
            <a:spLocks noChangeArrowheads="1"/>
          </p:cNvSpPr>
          <p:nvPr/>
        </p:nvSpPr>
        <p:spPr bwMode="auto">
          <a:xfrm>
            <a:off x="5735638" y="2636838"/>
            <a:ext cx="4572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lnSpc>
                <a:spcPct val="150000"/>
              </a:lnSpc>
              <a:spcBef>
                <a:spcPct val="0"/>
              </a:spcBef>
              <a:spcAft>
                <a:spcPct val="0"/>
              </a:spcAft>
              <a:buFontTx/>
              <a:buNone/>
            </a:pPr>
            <a:r>
              <a:rPr lang="ar-SA" altLang="en-US" sz="1800" b="1" dirty="0">
                <a:solidFill>
                  <a:prstClr val="black"/>
                </a:solidFill>
              </a:rPr>
              <a:t>1</a:t>
            </a:r>
            <a:r>
              <a:rPr lang="ar-YE" altLang="en-US" sz="1800" b="1" dirty="0">
                <a:solidFill>
                  <a:prstClr val="black"/>
                </a:solidFill>
                <a:latin typeface="Tahoma" pitchFamily="34" charset="0"/>
              </a:rPr>
              <a:t>.حدد الأسطر/ الفقرات المراد تثبيت الترقيم عليها إذا كانت مكتوبة سابقاً.</a:t>
            </a:r>
          </a:p>
          <a:p>
            <a:pPr fontAlgn="base">
              <a:lnSpc>
                <a:spcPct val="150000"/>
              </a:lnSpc>
              <a:spcBef>
                <a:spcPct val="0"/>
              </a:spcBef>
              <a:spcAft>
                <a:spcPct val="0"/>
              </a:spcAft>
              <a:buFontTx/>
              <a:buNone/>
            </a:pPr>
            <a:endParaRPr lang="ar-YE" altLang="en-US" sz="1800" b="1" dirty="0">
              <a:solidFill>
                <a:prstClr val="black"/>
              </a:solidFill>
              <a:latin typeface="Tahoma" pitchFamily="34" charset="0"/>
            </a:endParaRPr>
          </a:p>
          <a:p>
            <a:pPr fontAlgn="base">
              <a:lnSpc>
                <a:spcPct val="150000"/>
              </a:lnSpc>
              <a:spcBef>
                <a:spcPct val="0"/>
              </a:spcBef>
              <a:spcAft>
                <a:spcPct val="0"/>
              </a:spcAft>
              <a:buFontTx/>
              <a:buNone/>
            </a:pPr>
            <a:r>
              <a:rPr lang="ar-YE" altLang="en-US" sz="1800" b="1" dirty="0">
                <a:solidFill>
                  <a:prstClr val="black"/>
                </a:solidFill>
                <a:latin typeface="Tahoma" pitchFamily="34" charset="0"/>
              </a:rPr>
              <a:t>2.انقر على زر (ترقيم) ضمن مجموعة فقرة من شريط (الصفحة الرئيسية) ليظهر قائمة بأنواع التعداد الرقمي.</a:t>
            </a:r>
          </a:p>
          <a:p>
            <a:pPr fontAlgn="base">
              <a:lnSpc>
                <a:spcPct val="150000"/>
              </a:lnSpc>
              <a:spcBef>
                <a:spcPct val="0"/>
              </a:spcBef>
              <a:spcAft>
                <a:spcPct val="0"/>
              </a:spcAft>
              <a:buFontTx/>
              <a:buNone/>
            </a:pPr>
            <a:endParaRPr lang="ar-YE" altLang="en-US" sz="1800" b="1" dirty="0">
              <a:solidFill>
                <a:prstClr val="black"/>
              </a:solidFill>
              <a:latin typeface="Tahoma" pitchFamily="34" charset="0"/>
            </a:endParaRPr>
          </a:p>
          <a:p>
            <a:pPr fontAlgn="base">
              <a:lnSpc>
                <a:spcPct val="150000"/>
              </a:lnSpc>
              <a:spcBef>
                <a:spcPct val="0"/>
              </a:spcBef>
              <a:spcAft>
                <a:spcPct val="0"/>
              </a:spcAft>
              <a:buFontTx/>
              <a:buNone/>
            </a:pPr>
            <a:r>
              <a:rPr lang="ar-YE" altLang="en-US" sz="1800" b="1" dirty="0">
                <a:solidFill>
                  <a:prstClr val="black"/>
                </a:solidFill>
                <a:latin typeface="Tahoma" pitchFamily="34" charset="0"/>
              </a:rPr>
              <a:t>3.انقر على النوع المناسب من التعداد الرقمي ليتم تطبيقه مباشرة.</a:t>
            </a:r>
            <a:endParaRPr lang="ar-SA" altLang="en-US" sz="1800" b="1" dirty="0">
              <a:solidFill>
                <a:prstClr val="black"/>
              </a:solidFill>
              <a:latin typeface="Tahoma" pitchFamily="34" charset="0"/>
            </a:endParaRPr>
          </a:p>
        </p:txBody>
      </p:sp>
      <p:sp>
        <p:nvSpPr>
          <p:cNvPr id="2" name="Rectangle 1"/>
          <p:cNvSpPr/>
          <p:nvPr/>
        </p:nvSpPr>
        <p:spPr>
          <a:xfrm>
            <a:off x="2207568" y="1316926"/>
            <a:ext cx="8136582" cy="923330"/>
          </a:xfrm>
          <a:prstGeom prst="rect">
            <a:avLst/>
          </a:prstGeom>
        </p:spPr>
        <p:txBody>
          <a:bodyPr wrap="square">
            <a:spAutoFit/>
          </a:bodyPr>
          <a:lstStyle/>
          <a:p>
            <a:pPr algn="r" rtl="1" fontAlgn="base">
              <a:lnSpc>
                <a:spcPct val="150000"/>
              </a:lnSpc>
              <a:spcBef>
                <a:spcPct val="0"/>
              </a:spcBef>
              <a:spcAft>
                <a:spcPct val="0"/>
              </a:spcAft>
            </a:pPr>
            <a:r>
              <a:rPr lang="ar-YE" altLang="en-US" b="1" dirty="0">
                <a:solidFill>
                  <a:prstClr val="black"/>
                </a:solidFill>
                <a:latin typeface="Tahoma" pitchFamily="34" charset="0"/>
                <a:cs typeface="Arial" pitchFamily="34" charset="0"/>
              </a:rPr>
              <a:t>وهي بدء الفقرات المحددة (تكن عادة على شكل أسطر ) بترقيم (رقمي , حرفي, رموز) تلقائي متتابع, ولتطبيق هذا الترقيم اتبع الخطوات التالية: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2060848"/>
            <a:ext cx="4075602" cy="409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66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p:cNvSpPr>
            <a:spLocks noGrp="1" noChangeArrowheads="1"/>
          </p:cNvSpPr>
          <p:nvPr>
            <p:ph type="title"/>
          </p:nvPr>
        </p:nvSpPr>
        <p:spPr>
          <a:xfrm>
            <a:off x="1981200" y="274638"/>
            <a:ext cx="8229600" cy="778098"/>
          </a:xfrm>
        </p:spPr>
        <p:txBody>
          <a:bodyPr anchor="t">
            <a:normAutofit/>
          </a:bodyPr>
          <a:lstStyle/>
          <a:p>
            <a:r>
              <a:rPr lang="ar-SA" sz="4400" dirty="0">
                <a:solidFill>
                  <a:srgbClr val="D16349">
                    <a:lumMod val="50000"/>
                  </a:srgbClr>
                </a:solidFill>
                <a:effectLst>
                  <a:outerShdw blurRad="38100" dist="38100" dir="2700000" algn="tl">
                    <a:srgbClr val="000000">
                      <a:alpha val="43137"/>
                    </a:srgbClr>
                  </a:outerShdw>
                </a:effectLst>
                <a:cs typeface="PT Bold Heading" pitchFamily="2" charset="-78"/>
              </a:rPr>
              <a:t>التعداد النقطي والرقمي</a:t>
            </a:r>
            <a:endParaRPr lang="en-US" sz="4400" dirty="0">
              <a:solidFill>
                <a:srgbClr val="0070C0"/>
              </a:solidFill>
            </a:endParaRPr>
          </a:p>
        </p:txBody>
      </p:sp>
      <p:sp>
        <p:nvSpPr>
          <p:cNvPr id="3" name="Rectangle 2"/>
          <p:cNvSpPr/>
          <p:nvPr/>
        </p:nvSpPr>
        <p:spPr>
          <a:xfrm>
            <a:off x="6023992" y="1484785"/>
            <a:ext cx="4402832" cy="4247317"/>
          </a:xfrm>
          <a:prstGeom prst="rect">
            <a:avLst/>
          </a:prstGeom>
        </p:spPr>
        <p:txBody>
          <a:bodyPr wrap="square">
            <a:spAutoFit/>
          </a:bodyPr>
          <a:lstStyle/>
          <a:p>
            <a:pPr algn="r" rtl="1" fontAlgn="base">
              <a:lnSpc>
                <a:spcPct val="150000"/>
              </a:lnSpc>
              <a:spcBef>
                <a:spcPct val="0"/>
              </a:spcBef>
              <a:spcAft>
                <a:spcPct val="0"/>
              </a:spcAft>
            </a:pPr>
            <a:r>
              <a:rPr lang="ar-YE" altLang="en-US" b="1" dirty="0">
                <a:solidFill>
                  <a:prstClr val="black"/>
                </a:solidFill>
                <a:latin typeface="Tahoma" pitchFamily="34" charset="0"/>
                <a:cs typeface="Arial" pitchFamily="34" charset="0"/>
              </a:rPr>
              <a:t>4.للتعداد النقطي: نفذ الخطوات السابقة ولكن بالنقر على زر (تعداد نقطي) بدلاً من زر (ترقيم) في الخطوة (2).</a:t>
            </a:r>
            <a:endParaRPr lang="en-US" altLang="en-US" b="1" dirty="0">
              <a:solidFill>
                <a:prstClr val="black"/>
              </a:solidFill>
              <a:latin typeface="Tahoma" pitchFamily="34" charset="0"/>
              <a:cs typeface="Arial" pitchFamily="34" charset="0"/>
            </a:endParaRPr>
          </a:p>
          <a:p>
            <a:pPr algn="r" rtl="1" fontAlgn="base">
              <a:lnSpc>
                <a:spcPct val="150000"/>
              </a:lnSpc>
              <a:spcBef>
                <a:spcPct val="0"/>
              </a:spcBef>
              <a:spcAft>
                <a:spcPct val="0"/>
              </a:spcAft>
            </a:pPr>
            <a:endParaRPr lang="ar-YE" altLang="en-US" b="1" dirty="0">
              <a:solidFill>
                <a:prstClr val="black"/>
              </a:solidFill>
              <a:latin typeface="Tahoma" pitchFamily="34" charset="0"/>
              <a:cs typeface="Arial" pitchFamily="34" charset="0"/>
            </a:endParaRPr>
          </a:p>
          <a:p>
            <a:pPr algn="r" rtl="1" fontAlgn="base">
              <a:lnSpc>
                <a:spcPct val="150000"/>
              </a:lnSpc>
              <a:spcBef>
                <a:spcPct val="0"/>
              </a:spcBef>
              <a:spcAft>
                <a:spcPct val="0"/>
              </a:spcAft>
            </a:pPr>
            <a:r>
              <a:rPr lang="ar-YE" altLang="en-US" b="1" dirty="0">
                <a:solidFill>
                  <a:prstClr val="black"/>
                </a:solidFill>
                <a:latin typeface="Tahoma" pitchFamily="34" charset="0"/>
                <a:cs typeface="Arial" pitchFamily="34" charset="0"/>
              </a:rPr>
              <a:t>5.للتعداد الرقمي متعدد المستويات</a:t>
            </a:r>
            <a:r>
              <a:rPr lang="ar-SA" altLang="en-US" b="1" dirty="0">
                <a:solidFill>
                  <a:prstClr val="black"/>
                </a:solidFill>
                <a:latin typeface="Tahoma" pitchFamily="34" charset="0"/>
                <a:cs typeface="Arial" pitchFamily="34" charset="0"/>
              </a:rPr>
              <a:t> : </a:t>
            </a:r>
            <a:r>
              <a:rPr lang="ar-YE" altLang="en-US" b="1" dirty="0">
                <a:solidFill>
                  <a:prstClr val="black"/>
                </a:solidFill>
                <a:latin typeface="Tahoma" pitchFamily="34" charset="0"/>
                <a:cs typeface="Arial" pitchFamily="34" charset="0"/>
              </a:rPr>
              <a:t>والمعتمد على موقع بداية سطر الفقرة العمودي باستخدام المفتاح </a:t>
            </a:r>
            <a:r>
              <a:rPr lang="en-US" altLang="en-US" b="1" dirty="0">
                <a:solidFill>
                  <a:prstClr val="black"/>
                </a:solidFill>
                <a:latin typeface="Tahoma" pitchFamily="34" charset="0"/>
                <a:cs typeface="Arial" pitchFamily="34" charset="0"/>
              </a:rPr>
              <a:t>(Tab) </a:t>
            </a:r>
            <a:r>
              <a:rPr lang="ar-YE" altLang="en-US" b="1" dirty="0">
                <a:solidFill>
                  <a:prstClr val="black"/>
                </a:solidFill>
                <a:latin typeface="Tahoma" pitchFamily="34" charset="0"/>
                <a:cs typeface="Arial" pitchFamily="34" charset="0"/>
              </a:rPr>
              <a:t>نفذ الخطوات السابقة ولكن بالنقر على زر (قائمة متعدد المستويات) بدلاً من زر (ترقيم) في الخطوة (2).</a:t>
            </a:r>
            <a:endParaRPr lang="en-US" altLang="en-US" b="1" dirty="0">
              <a:solidFill>
                <a:prstClr val="black"/>
              </a:solidFill>
              <a:latin typeface="Tahoma" pitchFamily="34" charset="0"/>
              <a:cs typeface="Arial" pitchFamily="34" charset="0"/>
            </a:endParaRPr>
          </a:p>
          <a:p>
            <a:pPr algn="r" rtl="1" fontAlgn="base">
              <a:lnSpc>
                <a:spcPct val="150000"/>
              </a:lnSpc>
              <a:spcBef>
                <a:spcPct val="0"/>
              </a:spcBef>
              <a:spcAft>
                <a:spcPct val="0"/>
              </a:spcAft>
            </a:pPr>
            <a:endParaRPr lang="ar-YE" altLang="en-US" b="1" dirty="0">
              <a:solidFill>
                <a:prstClr val="black"/>
              </a:solidFill>
              <a:latin typeface="Tahoma" pitchFamily="34" charset="0"/>
              <a:cs typeface="Arial" pitchFamily="34" charset="0"/>
            </a:endParaRPr>
          </a:p>
          <a:p>
            <a:pPr algn="r" rtl="1" fontAlgn="base">
              <a:lnSpc>
                <a:spcPct val="150000"/>
              </a:lnSpc>
              <a:spcBef>
                <a:spcPct val="0"/>
              </a:spcBef>
              <a:spcAft>
                <a:spcPct val="0"/>
              </a:spcAft>
            </a:pPr>
            <a:r>
              <a:rPr lang="ar-YE" altLang="en-US" b="1" dirty="0">
                <a:solidFill>
                  <a:prstClr val="black"/>
                </a:solidFill>
                <a:latin typeface="Tahoma" pitchFamily="34" charset="0"/>
                <a:cs typeface="Arial" pitchFamily="34" charset="0"/>
              </a:rPr>
              <a:t>6.لإلغاء التعداد: حدد النص المرق</a:t>
            </a:r>
            <a:r>
              <a:rPr lang="ar-SA" altLang="en-US" b="1" dirty="0">
                <a:solidFill>
                  <a:prstClr val="black"/>
                </a:solidFill>
                <a:latin typeface="Tahoma" pitchFamily="34" charset="0"/>
                <a:cs typeface="Arial" pitchFamily="34" charset="0"/>
              </a:rPr>
              <a:t>م</a:t>
            </a:r>
            <a:r>
              <a:rPr lang="ar-YE" altLang="en-US" b="1" dirty="0">
                <a:solidFill>
                  <a:prstClr val="black"/>
                </a:solidFill>
                <a:latin typeface="Tahoma" pitchFamily="34" charset="0"/>
                <a:cs typeface="Arial" pitchFamily="34" charset="0"/>
              </a:rPr>
              <a:t> أصلاً, ثم انقر على التعداد مرة ثانية ليتم مباشرة إخفاؤه.</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1916832"/>
            <a:ext cx="384014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9550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a:xfrm>
            <a:off x="1981200" y="274638"/>
            <a:ext cx="8229600" cy="778098"/>
          </a:xfrm>
        </p:spPr>
        <p:txBody>
          <a:bodyPr>
            <a:normAutofit/>
          </a:bodyPr>
          <a:lstStyle/>
          <a:p>
            <a:r>
              <a:rPr lang="ar-SA" sz="4400" dirty="0">
                <a:solidFill>
                  <a:srgbClr val="D16349">
                    <a:lumMod val="50000"/>
                  </a:srgbClr>
                </a:solidFill>
                <a:effectLst>
                  <a:outerShdw blurRad="38100" dist="38100" dir="2700000" algn="tl">
                    <a:srgbClr val="000000">
                      <a:alpha val="43137"/>
                    </a:srgbClr>
                  </a:outerShdw>
                </a:effectLst>
                <a:cs typeface="PT Bold Heading" pitchFamily="2" charset="-78"/>
              </a:rPr>
              <a:t> </a:t>
            </a:r>
            <a:r>
              <a:rPr lang="ar-SA" sz="4400" dirty="0">
                <a:solidFill>
                  <a:srgbClr val="D16349">
                    <a:lumMod val="50000"/>
                  </a:srgbClr>
                </a:solidFill>
                <a:effectLst>
                  <a:outerShdw blurRad="38100" dist="38100" dir="2700000" algn="tl">
                    <a:srgbClr val="000000">
                      <a:alpha val="43137"/>
                    </a:srgbClr>
                  </a:outerShdw>
                </a:effectLst>
                <a:cs typeface="PT Bold Heading" pitchFamily="2" charset="-78"/>
              </a:rPr>
              <a:t>اعداد الصفحة</a:t>
            </a:r>
            <a:endParaRPr lang="en-US" sz="44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pic>
        <p:nvPicPr>
          <p:cNvPr id="3471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711" y="3074930"/>
            <a:ext cx="3841847" cy="271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5"/>
          <p:cNvSpPr>
            <a:spLocks noChangeArrowheads="1"/>
          </p:cNvSpPr>
          <p:nvPr/>
        </p:nvSpPr>
        <p:spPr bwMode="auto">
          <a:xfrm>
            <a:off x="1847528" y="1503731"/>
            <a:ext cx="836327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 fontAlgn="base">
              <a:lnSpc>
                <a:spcPct val="150000"/>
              </a:lnSpc>
              <a:spcAft>
                <a:spcPct val="0"/>
              </a:spcAft>
              <a:buFont typeface="Arial" panose="020B0604020202020204" pitchFamily="34" charset="0"/>
              <a:buNone/>
            </a:pPr>
            <a:r>
              <a:rPr lang="ar-YE" altLang="en-US" sz="1800" b="1" dirty="0">
                <a:solidFill>
                  <a:prstClr val="black"/>
                </a:solidFill>
                <a:latin typeface="Tahoma" pitchFamily="34" charset="0"/>
              </a:rPr>
              <a:t>يُمكنك برنامج (معالج النصوص) من إعداد صفحة الطباعة </a:t>
            </a:r>
            <a:r>
              <a:rPr lang="ar-SA" sz="1800" b="1" dirty="0">
                <a:solidFill>
                  <a:prstClr val="black"/>
                </a:solidFill>
              </a:rPr>
              <a:t>من خلال مربع حوار اعداد الصفحة يمكن ضبط الهوامش وتحديد اتجاه الصفحة سواء كانت عمودي أو افقي كذلك حجم ونوعية الورق المستخدم </a:t>
            </a:r>
          </a:p>
          <a:p>
            <a:pPr algn="justLow" fontAlgn="base">
              <a:lnSpc>
                <a:spcPct val="150000"/>
              </a:lnSpc>
              <a:spcBef>
                <a:spcPct val="0"/>
              </a:spcBef>
              <a:spcAft>
                <a:spcPct val="0"/>
              </a:spcAft>
              <a:buFontTx/>
              <a:buNone/>
            </a:pPr>
            <a:r>
              <a:rPr lang="ar-YE" altLang="en-US" sz="1800" b="1" dirty="0">
                <a:solidFill>
                  <a:prstClr val="black"/>
                </a:solidFill>
                <a:latin typeface="Tahoma" pitchFamily="34" charset="0"/>
              </a:rPr>
              <a:t> والإطلاع عليها قبل الطباعة الفعلية على الطابعة, ويتم ذلك من خلال التعامل مع شريط تخطيط الصفحة </a:t>
            </a:r>
            <a:r>
              <a:rPr lang="ar-SA" altLang="en-US" sz="1800" b="1" dirty="0">
                <a:solidFill>
                  <a:prstClr val="black"/>
                </a:solidFill>
                <a:latin typeface="Tahoma" pitchFamily="34" charset="0"/>
              </a:rPr>
              <a:t>:</a:t>
            </a:r>
            <a:endParaRPr lang="ar-YE" altLang="en-US" sz="1800" b="1" dirty="0">
              <a:solidFill>
                <a:prstClr val="black"/>
              </a:solidFill>
              <a:latin typeface="Tahoma" pitchFamily="34" charset="0"/>
            </a:endParaRPr>
          </a:p>
        </p:txBody>
      </p:sp>
      <p:sp>
        <p:nvSpPr>
          <p:cNvPr id="6" name="مستطيل 12"/>
          <p:cNvSpPr>
            <a:spLocks noChangeArrowheads="1"/>
          </p:cNvSpPr>
          <p:nvPr/>
        </p:nvSpPr>
        <p:spPr bwMode="auto">
          <a:xfrm>
            <a:off x="7636570" y="2897960"/>
            <a:ext cx="279082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spcBef>
                <a:spcPct val="0"/>
              </a:spcBef>
              <a:spcAft>
                <a:spcPct val="0"/>
              </a:spcAft>
              <a:buFontTx/>
              <a:buNone/>
            </a:pPr>
            <a:r>
              <a:rPr lang="ar-SA" altLang="en-US" sz="1700" b="1" dirty="0">
                <a:solidFill>
                  <a:prstClr val="black"/>
                </a:solidFill>
              </a:rPr>
              <a:t>1</a:t>
            </a:r>
            <a:r>
              <a:rPr lang="ar-YE" altLang="en-US" sz="1700" b="1" dirty="0">
                <a:solidFill>
                  <a:prstClr val="black"/>
                </a:solidFill>
              </a:rPr>
              <a:t>.</a:t>
            </a:r>
            <a:r>
              <a:rPr lang="ar-YE" altLang="en-US" sz="1700" b="1" dirty="0">
                <a:solidFill>
                  <a:srgbClr val="00B0F0"/>
                </a:solidFill>
              </a:rPr>
              <a:t>لتحديد هوامش الصفحات:</a:t>
            </a:r>
            <a:endParaRPr lang="ar-YE" altLang="en-US" sz="1700" b="1" dirty="0">
              <a:solidFill>
                <a:prstClr val="black"/>
              </a:solidFill>
            </a:endParaRPr>
          </a:p>
        </p:txBody>
      </p:sp>
      <p:sp>
        <p:nvSpPr>
          <p:cNvPr id="7" name="مستطيل 13"/>
          <p:cNvSpPr>
            <a:spLocks noChangeArrowheads="1"/>
          </p:cNvSpPr>
          <p:nvPr/>
        </p:nvSpPr>
        <p:spPr bwMode="auto">
          <a:xfrm>
            <a:off x="6838894" y="3429001"/>
            <a:ext cx="360045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spcBef>
                <a:spcPct val="0"/>
              </a:spcBef>
              <a:spcAft>
                <a:spcPct val="0"/>
              </a:spcAft>
              <a:buFontTx/>
              <a:buNone/>
            </a:pPr>
            <a:r>
              <a:rPr lang="ar-YE" altLang="en-US" sz="1700" b="1" dirty="0">
                <a:solidFill>
                  <a:prstClr val="black"/>
                </a:solidFill>
              </a:rPr>
              <a:t>2.</a:t>
            </a:r>
            <a:r>
              <a:rPr lang="ar-YE" altLang="en-US" sz="1700" b="1" dirty="0">
                <a:solidFill>
                  <a:srgbClr val="00B0F0"/>
                </a:solidFill>
              </a:rPr>
              <a:t>لتحديد اتجاه الطباعة:</a:t>
            </a:r>
            <a:endParaRPr lang="ar-YE" altLang="en-US" sz="1700" b="1" dirty="0">
              <a:solidFill>
                <a:prstClr val="black"/>
              </a:solidFill>
            </a:endParaRPr>
          </a:p>
        </p:txBody>
      </p:sp>
      <p:sp>
        <p:nvSpPr>
          <p:cNvPr id="8" name="Rectangle 7"/>
          <p:cNvSpPr/>
          <p:nvPr/>
        </p:nvSpPr>
        <p:spPr>
          <a:xfrm>
            <a:off x="5867344" y="3955212"/>
            <a:ext cx="4572000" cy="369332"/>
          </a:xfrm>
          <a:prstGeom prst="rect">
            <a:avLst/>
          </a:prstGeom>
        </p:spPr>
        <p:txBody>
          <a:bodyPr>
            <a:spAutoFit/>
          </a:bodyPr>
          <a:lstStyle/>
          <a:p>
            <a:pPr algn="justLow" rtl="1" fontAlgn="base">
              <a:spcBef>
                <a:spcPct val="0"/>
              </a:spcBef>
              <a:spcAft>
                <a:spcPct val="0"/>
              </a:spcAft>
            </a:pPr>
            <a:r>
              <a:rPr lang="ar-SA" altLang="en-US" b="1" dirty="0">
                <a:solidFill>
                  <a:prstClr val="black"/>
                </a:solidFill>
                <a:latin typeface="Tahoma" pitchFamily="34" charset="0"/>
                <a:cs typeface="Arial" pitchFamily="34" charset="0"/>
              </a:rPr>
              <a:t>3</a:t>
            </a:r>
            <a:r>
              <a:rPr lang="ar-YE" altLang="en-US" b="1" dirty="0">
                <a:solidFill>
                  <a:prstClr val="black"/>
                </a:solidFill>
                <a:latin typeface="Tahoma" pitchFamily="34" charset="0"/>
                <a:cs typeface="Arial" pitchFamily="34" charset="0"/>
              </a:rPr>
              <a:t>.</a:t>
            </a:r>
            <a:r>
              <a:rPr lang="ar-SA" altLang="en-US" b="1" dirty="0">
                <a:solidFill>
                  <a:prstClr val="black"/>
                </a:solidFill>
                <a:latin typeface="Tahoma" pitchFamily="34" charset="0"/>
                <a:cs typeface="Arial" pitchFamily="34" charset="0"/>
              </a:rPr>
              <a:t> </a:t>
            </a:r>
            <a:r>
              <a:rPr lang="ar-YE" altLang="en-US" b="1" dirty="0">
                <a:solidFill>
                  <a:srgbClr val="00B0F0"/>
                </a:solidFill>
                <a:latin typeface="Tahoma" pitchFamily="34" charset="0"/>
                <a:cs typeface="Arial" pitchFamily="34" charset="0"/>
              </a:rPr>
              <a:t>لتحديد</a:t>
            </a:r>
            <a:r>
              <a:rPr lang="ar-YE" altLang="en-US" b="1" dirty="0">
                <a:solidFill>
                  <a:prstClr val="black"/>
                </a:solidFill>
                <a:latin typeface="Tahoma" pitchFamily="34" charset="0"/>
                <a:cs typeface="Arial" pitchFamily="34" charset="0"/>
              </a:rPr>
              <a:t> </a:t>
            </a:r>
            <a:r>
              <a:rPr lang="ar-YE" altLang="en-US" b="1" dirty="0">
                <a:solidFill>
                  <a:srgbClr val="00B0F0"/>
                </a:solidFill>
                <a:latin typeface="Tahoma" pitchFamily="34" charset="0"/>
                <a:cs typeface="Arial" pitchFamily="34" charset="0"/>
              </a:rPr>
              <a:t>حجم الورق</a:t>
            </a:r>
            <a:r>
              <a:rPr lang="ar-YE" altLang="en-US" b="1" dirty="0">
                <a:solidFill>
                  <a:srgbClr val="00B0F0"/>
                </a:solidFill>
                <a:latin typeface="Tahoma" pitchFamily="34" charset="0"/>
                <a:cs typeface="Arial" pitchFamily="34" charset="0"/>
              </a:rPr>
              <a:t>:</a:t>
            </a:r>
            <a:endParaRPr lang="ar-YE" altLang="en-US" b="1" dirty="0">
              <a:solidFill>
                <a:prstClr val="black"/>
              </a:solidFill>
              <a:latin typeface="Tahoma" pitchFamily="34" charset="0"/>
              <a:cs typeface="Arial" pitchFamily="34" charset="0"/>
            </a:endParaRPr>
          </a:p>
        </p:txBody>
      </p:sp>
    </p:spTree>
    <p:extLst>
      <p:ext uri="{BB962C8B-B14F-4D97-AF65-F5344CB8AC3E}">
        <p14:creationId xmlns:p14="http://schemas.microsoft.com/office/powerpoint/2010/main" val="313083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Grp="1" noChangeArrowheads="1"/>
          </p:cNvSpPr>
          <p:nvPr>
            <p:ph type="title"/>
          </p:nvPr>
        </p:nvSpPr>
        <p:spPr>
          <a:xfrm>
            <a:off x="1981200" y="274638"/>
            <a:ext cx="8229600" cy="778098"/>
          </a:xfrm>
        </p:spPr>
        <p:txBody>
          <a:bodyPr>
            <a:normAutofit/>
          </a:bodyPr>
          <a:lstStyle/>
          <a:p>
            <a:r>
              <a:rPr lang="ar-SA" sz="4400" dirty="0">
                <a:solidFill>
                  <a:srgbClr val="D16349">
                    <a:lumMod val="50000"/>
                  </a:srgbClr>
                </a:solidFill>
                <a:effectLst>
                  <a:outerShdw blurRad="38100" dist="38100" dir="2700000" algn="tl">
                    <a:srgbClr val="000000">
                      <a:alpha val="43137"/>
                    </a:srgbClr>
                  </a:outerShdw>
                </a:effectLst>
                <a:cs typeface="PT Bold Heading" pitchFamily="2" charset="-78"/>
              </a:rPr>
              <a:t>المعاينة قبل الطباعة</a:t>
            </a:r>
            <a:endParaRPr lang="en-US" sz="44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sp>
        <p:nvSpPr>
          <p:cNvPr id="5" name="مستطيل 9"/>
          <p:cNvSpPr>
            <a:spLocks noChangeArrowheads="1"/>
          </p:cNvSpPr>
          <p:nvPr/>
        </p:nvSpPr>
        <p:spPr bwMode="auto">
          <a:xfrm>
            <a:off x="5638800" y="1844825"/>
            <a:ext cx="4572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SA" altLang="en-US" sz="1700" b="1" dirty="0">
                <a:solidFill>
                  <a:prstClr val="black"/>
                </a:solidFill>
              </a:rPr>
              <a:t>1. </a:t>
            </a:r>
            <a:r>
              <a:rPr lang="ar-YE" altLang="en-US" sz="1800" b="1" dirty="0">
                <a:solidFill>
                  <a:prstClr val="black"/>
                </a:solidFill>
                <a:latin typeface="Tahoma" pitchFamily="34" charset="0"/>
              </a:rPr>
              <a:t>انقر على زر </a:t>
            </a:r>
            <a:r>
              <a:rPr lang="ar-SA" altLang="en-US" sz="1800" b="1" dirty="0">
                <a:solidFill>
                  <a:prstClr val="black"/>
                </a:solidFill>
                <a:latin typeface="Tahoma" pitchFamily="34" charset="0"/>
              </a:rPr>
              <a:t>(ملف )</a:t>
            </a:r>
            <a:r>
              <a:rPr lang="ar-YE" altLang="en-US" sz="1800" b="1" dirty="0">
                <a:solidFill>
                  <a:prstClr val="black"/>
                </a:solidFill>
                <a:latin typeface="Tahoma" pitchFamily="34" charset="0"/>
              </a:rPr>
              <a:t>لتظهر قائمة الخيارات.</a:t>
            </a:r>
          </a:p>
          <a:p>
            <a:pPr algn="justLow" fontAlgn="base">
              <a:lnSpc>
                <a:spcPct val="150000"/>
              </a:lnSpc>
              <a:spcBef>
                <a:spcPct val="0"/>
              </a:spcBef>
              <a:spcAft>
                <a:spcPct val="0"/>
              </a:spcAft>
              <a:buFontTx/>
              <a:buNone/>
            </a:pPr>
            <a:r>
              <a:rPr lang="ar-YE" altLang="en-US" sz="1800" b="1" dirty="0">
                <a:solidFill>
                  <a:prstClr val="black"/>
                </a:solidFill>
                <a:latin typeface="Tahoma" pitchFamily="34" charset="0"/>
              </a:rPr>
              <a:t>2.انقر على خيار (طباعة) لتظهر قائمة خيارات الطباعة.</a:t>
            </a:r>
          </a:p>
          <a:p>
            <a:pPr algn="justLow" fontAlgn="base">
              <a:lnSpc>
                <a:spcPct val="150000"/>
              </a:lnSpc>
              <a:spcBef>
                <a:spcPct val="0"/>
              </a:spcBef>
              <a:spcAft>
                <a:spcPct val="0"/>
              </a:spcAft>
              <a:buFontTx/>
              <a:buNone/>
            </a:pPr>
            <a:r>
              <a:rPr lang="ar-YE" altLang="en-US" sz="1800" b="1" dirty="0">
                <a:solidFill>
                  <a:prstClr val="black"/>
                </a:solidFill>
                <a:latin typeface="Tahoma" pitchFamily="34" charset="0"/>
              </a:rPr>
              <a:t>3.انقر على خيار (معاينة قبل الطباعة) ليظهر شكل الصفحات في حالة الطباعة.</a:t>
            </a:r>
          </a:p>
          <a:p>
            <a:pPr algn="justLow" fontAlgn="base">
              <a:lnSpc>
                <a:spcPct val="150000"/>
              </a:lnSpc>
              <a:spcBef>
                <a:spcPct val="0"/>
              </a:spcBef>
              <a:spcAft>
                <a:spcPct val="0"/>
              </a:spcAft>
              <a:buFontTx/>
              <a:buNone/>
            </a:pPr>
            <a:r>
              <a:rPr lang="ar-YE" altLang="en-US" sz="1800" b="1" dirty="0">
                <a:solidFill>
                  <a:prstClr val="black"/>
                </a:solidFill>
                <a:latin typeface="Tahoma" pitchFamily="34" charset="0"/>
              </a:rPr>
              <a:t>4.يمكنك إغلاق صفحة المعاينة بالنقر على زر (إغلاق), أو طلب الطباعة منها مباشرة.</a:t>
            </a:r>
          </a:p>
        </p:txBody>
      </p:sp>
    </p:spTree>
    <p:extLst>
      <p:ext uri="{BB962C8B-B14F-4D97-AF65-F5344CB8AC3E}">
        <p14:creationId xmlns:p14="http://schemas.microsoft.com/office/powerpoint/2010/main" val="255510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title"/>
          </p:nvPr>
        </p:nvSpPr>
        <p:spPr>
          <a:xfrm>
            <a:off x="1981200" y="274638"/>
            <a:ext cx="8229600" cy="778098"/>
          </a:xfrm>
        </p:spPr>
        <p:txBody>
          <a:bodyPr>
            <a:normAutofit/>
          </a:bodyPr>
          <a:lstStyle/>
          <a:p>
            <a:r>
              <a:rPr lang="ar-SA" sz="4400" dirty="0">
                <a:solidFill>
                  <a:srgbClr val="D16349">
                    <a:lumMod val="50000"/>
                  </a:srgbClr>
                </a:solidFill>
                <a:effectLst>
                  <a:outerShdw blurRad="38100" dist="38100" dir="2700000" algn="tl">
                    <a:srgbClr val="000000">
                      <a:alpha val="43137"/>
                    </a:srgbClr>
                  </a:outerShdw>
                </a:effectLst>
                <a:cs typeface="PT Bold Heading" pitchFamily="2" charset="-78"/>
              </a:rPr>
              <a:t>الطباعة</a:t>
            </a:r>
            <a:endParaRPr lang="en-US" sz="44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sp>
        <p:nvSpPr>
          <p:cNvPr id="2" name="Rectangle 1"/>
          <p:cNvSpPr/>
          <p:nvPr/>
        </p:nvSpPr>
        <p:spPr>
          <a:xfrm>
            <a:off x="5638800" y="1556792"/>
            <a:ext cx="4572000" cy="923330"/>
          </a:xfrm>
          <a:prstGeom prst="rect">
            <a:avLst/>
          </a:prstGeom>
        </p:spPr>
        <p:txBody>
          <a:bodyPr>
            <a:spAutoFit/>
          </a:bodyPr>
          <a:lstStyle/>
          <a:p>
            <a:pPr algn="r" rtl="1" fontAlgn="base">
              <a:spcBef>
                <a:spcPct val="0"/>
              </a:spcBef>
              <a:spcAft>
                <a:spcPct val="0"/>
              </a:spcAft>
            </a:pPr>
            <a:r>
              <a:rPr lang="ar-SA" altLang="en-US" b="1" dirty="0">
                <a:solidFill>
                  <a:prstClr val="black"/>
                </a:solidFill>
                <a:latin typeface="Tahoma" pitchFamily="34" charset="0"/>
                <a:cs typeface="Arial" pitchFamily="34" charset="0"/>
              </a:rPr>
              <a:t>1.</a:t>
            </a:r>
            <a:r>
              <a:rPr lang="ar-YE" altLang="en-US" b="1" dirty="0">
                <a:solidFill>
                  <a:prstClr val="black"/>
                </a:solidFill>
                <a:latin typeface="Tahoma" pitchFamily="34" charset="0"/>
                <a:cs typeface="Arial" pitchFamily="34" charset="0"/>
              </a:rPr>
              <a:t>انقر على زر </a:t>
            </a:r>
            <a:r>
              <a:rPr lang="en-US" altLang="en-US" b="1" dirty="0">
                <a:solidFill>
                  <a:prstClr val="black"/>
                </a:solidFill>
                <a:latin typeface="Tahoma" pitchFamily="34" charset="0"/>
                <a:cs typeface="Arial" pitchFamily="34" charset="0"/>
              </a:rPr>
              <a:t>(Office)  </a:t>
            </a:r>
            <a:r>
              <a:rPr lang="ar-YE" altLang="en-US" b="1" dirty="0">
                <a:solidFill>
                  <a:prstClr val="black"/>
                </a:solidFill>
                <a:latin typeface="Tahoma" pitchFamily="34" charset="0"/>
                <a:cs typeface="Arial" pitchFamily="34" charset="0"/>
              </a:rPr>
              <a:t>لتظهر قائمة الخيارات.</a:t>
            </a:r>
          </a:p>
          <a:p>
            <a:pPr algn="r" rtl="1" fontAlgn="base">
              <a:spcBef>
                <a:spcPct val="0"/>
              </a:spcBef>
              <a:spcAft>
                <a:spcPct val="0"/>
              </a:spcAft>
            </a:pPr>
            <a:r>
              <a:rPr lang="ar-YE" altLang="en-US" b="1" dirty="0">
                <a:solidFill>
                  <a:prstClr val="black"/>
                </a:solidFill>
                <a:latin typeface="Tahoma" pitchFamily="34" charset="0"/>
                <a:cs typeface="Arial" pitchFamily="34" charset="0"/>
              </a:rPr>
              <a:t>2.انقر على خيار (طباعة) لتظهر قائمة خيارات الطباعة.</a:t>
            </a:r>
          </a:p>
          <a:p>
            <a:pPr algn="r" rtl="1" fontAlgn="base">
              <a:spcBef>
                <a:spcPct val="0"/>
              </a:spcBef>
              <a:spcAft>
                <a:spcPct val="0"/>
              </a:spcAft>
            </a:pPr>
            <a:r>
              <a:rPr lang="ar-YE" altLang="en-US" b="1" dirty="0">
                <a:solidFill>
                  <a:prstClr val="black"/>
                </a:solidFill>
                <a:latin typeface="Tahoma" pitchFamily="34" charset="0"/>
                <a:cs typeface="Arial" pitchFamily="34" charset="0"/>
              </a:rPr>
              <a:t>3.انقر على خيار (طباعة) ليظهر مربع حوار (الطباعة).</a:t>
            </a:r>
            <a:endParaRPr lang="ar-SA" altLang="en-US" b="1" dirty="0">
              <a:solidFill>
                <a:prstClr val="black"/>
              </a:solidFill>
              <a:latin typeface="Tahoma" pitchFamily="34" charset="0"/>
              <a:cs typeface="Arial" pitchFamily="34" charset="0"/>
            </a:endParaRPr>
          </a:p>
        </p:txBody>
      </p:sp>
    </p:spTree>
    <p:extLst>
      <p:ext uri="{BB962C8B-B14F-4D97-AF65-F5344CB8AC3E}">
        <p14:creationId xmlns:p14="http://schemas.microsoft.com/office/powerpoint/2010/main" val="6930837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25636" name="Rectangle 4"/>
          <p:cNvSpPr>
            <a:spLocks noGrp="1" noChangeArrowheads="1"/>
          </p:cNvSpPr>
          <p:nvPr>
            <p:ph sz="quarter" idx="1"/>
          </p:nvPr>
        </p:nvSpPr>
        <p:spPr>
          <a:noFill/>
          <a:ln/>
        </p:spPr>
        <p:txBody>
          <a:bodyPr/>
          <a:lstStyle/>
          <a:p>
            <a:pPr marL="514350" indent="-514350">
              <a:buFont typeface="+mj-lt"/>
              <a:buAutoNum type="arabicParenR"/>
            </a:pPr>
            <a:r>
              <a:rPr lang="ar-SA" sz="2400" b="1" dirty="0">
                <a:latin typeface="Arial" panose="020B0604020202020204" pitchFamily="34" charset="0"/>
                <a:cs typeface="Arial" panose="020B0604020202020204" pitchFamily="34" charset="0"/>
              </a:rPr>
              <a:t>تشغيل البرنامج و اغلاقة </a:t>
            </a:r>
          </a:p>
          <a:p>
            <a:pPr marL="514350" indent="-514350">
              <a:buFont typeface="+mj-lt"/>
              <a:buAutoNum type="arabicParenR"/>
            </a:pPr>
            <a:r>
              <a:rPr lang="ar-SA" sz="2400" b="1" dirty="0">
                <a:latin typeface="Arial" panose="020B0604020202020204" pitchFamily="34" charset="0"/>
                <a:cs typeface="Arial" panose="020B0604020202020204" pitchFamily="34" charset="0"/>
              </a:rPr>
              <a:t>انشاء مستند جديد والكتابة في صفحة والتنقل </a:t>
            </a:r>
            <a:r>
              <a:rPr lang="ar-SA" sz="2400" b="1" dirty="0">
                <a:latin typeface="Arial" panose="020B0604020202020204" pitchFamily="34" charset="0"/>
                <a:cs typeface="Arial" panose="020B0604020202020204" pitchFamily="34" charset="0"/>
              </a:rPr>
              <a:t>عبرها</a:t>
            </a:r>
            <a:endParaRPr lang="ar-SA" sz="2400" b="1" dirty="0">
              <a:latin typeface="Arial" panose="020B0604020202020204" pitchFamily="34" charset="0"/>
              <a:cs typeface="Arial" panose="020B0604020202020204" pitchFamily="34" charset="0"/>
            </a:endParaRPr>
          </a:p>
          <a:p>
            <a:pPr marL="457200" indent="-457200">
              <a:buFont typeface="+mj-lt"/>
              <a:buAutoNum type="arabicParenR"/>
            </a:pPr>
            <a:r>
              <a:rPr lang="ar-SA" sz="2400" b="1" dirty="0">
                <a:latin typeface="Arial" panose="020B0604020202020204" pitchFamily="34" charset="0"/>
                <a:cs typeface="Arial" panose="020B0604020202020204" pitchFamily="34" charset="0"/>
              </a:rPr>
              <a:t>تحديد </a:t>
            </a:r>
            <a:r>
              <a:rPr lang="ar-SA" sz="2400" b="1" dirty="0">
                <a:latin typeface="Arial" panose="020B0604020202020204" pitchFamily="34" charset="0"/>
                <a:cs typeface="Arial" panose="020B0604020202020204" pitchFamily="34" charset="0"/>
              </a:rPr>
              <a:t>النص والتعديل عليه وحفظ </a:t>
            </a:r>
            <a:r>
              <a:rPr lang="ar-SA" sz="2400" b="1" dirty="0">
                <a:latin typeface="Arial" panose="020B0604020202020204" pitchFamily="34" charset="0"/>
                <a:cs typeface="Arial" panose="020B0604020202020204" pitchFamily="34" charset="0"/>
              </a:rPr>
              <a:t>المستند</a:t>
            </a:r>
            <a:endParaRPr lang="ar-SA" sz="2400" b="1" dirty="0">
              <a:latin typeface="Arial" panose="020B0604020202020204" pitchFamily="34" charset="0"/>
              <a:cs typeface="Arial" panose="020B0604020202020204" pitchFamily="34" charset="0"/>
            </a:endParaRPr>
          </a:p>
          <a:p>
            <a:pPr marL="457200" indent="-457200">
              <a:buFont typeface="+mj-lt"/>
              <a:buAutoNum type="arabicParenR"/>
            </a:pPr>
            <a:r>
              <a:rPr lang="ar-SA" sz="2400" b="1" dirty="0">
                <a:latin typeface="Arial" panose="020B0604020202020204" pitchFamily="34" charset="0"/>
                <a:cs typeface="Arial" panose="020B0604020202020204" pitchFamily="34" charset="0"/>
              </a:rPr>
              <a:t> </a:t>
            </a:r>
            <a:r>
              <a:rPr lang="ar-SA" sz="2400" b="1" dirty="0">
                <a:latin typeface="Arial" panose="020B0604020202020204" pitchFamily="34" charset="0"/>
                <a:cs typeface="Arial" panose="020B0604020202020204" pitchFamily="34" charset="0"/>
              </a:rPr>
              <a:t>تنسيق </a:t>
            </a:r>
            <a:r>
              <a:rPr lang="ar-SA" sz="2400" b="1" dirty="0">
                <a:latin typeface="Arial" panose="020B0604020202020204" pitchFamily="34" charset="0"/>
                <a:cs typeface="Arial" panose="020B0604020202020204" pitchFamily="34" charset="0"/>
              </a:rPr>
              <a:t>النص</a:t>
            </a:r>
            <a:endParaRPr lang="ar-SA" sz="2800" b="1" dirty="0">
              <a:latin typeface="Arial" panose="020B0604020202020204" pitchFamily="34" charset="0"/>
              <a:cs typeface="Arial" panose="020B0604020202020204" pitchFamily="34" charset="0"/>
            </a:endParaRPr>
          </a:p>
          <a:p>
            <a:pPr marL="457200" indent="-457200">
              <a:buFont typeface="+mj-lt"/>
              <a:buAutoNum type="arabicParenR"/>
            </a:pPr>
            <a:r>
              <a:rPr lang="ar-SA" sz="2400" b="1" dirty="0">
                <a:latin typeface="Arial" panose="020B0604020202020204" pitchFamily="34" charset="0"/>
                <a:cs typeface="Arial" panose="020B0604020202020204" pitchFamily="34" charset="0"/>
              </a:rPr>
              <a:t>العمل </a:t>
            </a:r>
            <a:r>
              <a:rPr lang="ar-SA" sz="2400" b="1" dirty="0">
                <a:latin typeface="Arial" panose="020B0604020202020204" pitchFamily="34" charset="0"/>
                <a:cs typeface="Arial" panose="020B0604020202020204" pitchFamily="34" charset="0"/>
              </a:rPr>
              <a:t>على </a:t>
            </a:r>
            <a:r>
              <a:rPr lang="ar-SA" sz="2400" b="1" dirty="0">
                <a:latin typeface="Arial" panose="020B0604020202020204" pitchFamily="34" charset="0"/>
                <a:cs typeface="Arial" panose="020B0604020202020204" pitchFamily="34" charset="0"/>
              </a:rPr>
              <a:t>النص</a:t>
            </a:r>
            <a:endParaRPr lang="ar-SA" sz="2400" b="1" dirty="0">
              <a:latin typeface="Arial" panose="020B0604020202020204" pitchFamily="34" charset="0"/>
              <a:cs typeface="Arial" panose="020B0604020202020204" pitchFamily="34" charset="0"/>
            </a:endParaRPr>
          </a:p>
          <a:p>
            <a:pPr marL="457200" indent="-457200">
              <a:buFont typeface="+mj-lt"/>
              <a:buAutoNum type="arabicParenR"/>
            </a:pPr>
            <a:r>
              <a:rPr lang="ar-SA" sz="2400" b="1" dirty="0">
                <a:latin typeface="Arial" panose="020B0604020202020204" pitchFamily="34" charset="0"/>
                <a:cs typeface="Arial" panose="020B0604020202020204" pitchFamily="34" charset="0"/>
              </a:rPr>
              <a:t>أنواع </a:t>
            </a:r>
            <a:r>
              <a:rPr lang="ar-SA" sz="2400" b="1" dirty="0">
                <a:latin typeface="Arial" panose="020B0604020202020204" pitchFamily="34" charset="0"/>
                <a:cs typeface="Arial" panose="020B0604020202020204" pitchFamily="34" charset="0"/>
              </a:rPr>
              <a:t>العرض والتحكم بشريط ادوات </a:t>
            </a:r>
            <a:r>
              <a:rPr lang="ar-SA" sz="2400" b="1" dirty="0">
                <a:latin typeface="Arial" panose="020B0604020202020204" pitchFamily="34" charset="0"/>
                <a:cs typeface="Arial" panose="020B0604020202020204" pitchFamily="34" charset="0"/>
              </a:rPr>
              <a:t>البرنامج</a:t>
            </a:r>
          </a:p>
        </p:txBody>
      </p:sp>
      <p:sp>
        <p:nvSpPr>
          <p:cNvPr id="5" name="مربع نص 3"/>
          <p:cNvSpPr txBox="1"/>
          <p:nvPr/>
        </p:nvSpPr>
        <p:spPr>
          <a:xfrm>
            <a:off x="2927350" y="220664"/>
            <a:ext cx="6337300" cy="1108075"/>
          </a:xfrm>
          <a:prstGeom prst="rect">
            <a:avLst/>
          </a:prstGeom>
          <a:noFill/>
        </p:spPr>
        <p:txBody>
          <a:bodyPr rtlCol="1">
            <a:spAutoFit/>
          </a:bodyPr>
          <a:lstStyle/>
          <a:p>
            <a:pPr algn="ctr" rtl="1">
              <a:spcBef>
                <a:spcPct val="20000"/>
              </a:spcBef>
              <a:buClr>
                <a:srgbClr val="D16349"/>
              </a:buClr>
              <a:buSzPct val="85000"/>
              <a:defRPr/>
            </a:pPr>
            <a:r>
              <a:rPr lang="ar-SA" sz="6600" dirty="0" smtClean="0">
                <a:solidFill>
                  <a:srgbClr val="D16349">
                    <a:lumMod val="50000"/>
                  </a:srgbClr>
                </a:solidFill>
                <a:effectLst>
                  <a:outerShdw blurRad="38100" dist="38100" dir="2700000" algn="tl">
                    <a:srgbClr val="000000">
                      <a:alpha val="43137"/>
                    </a:srgbClr>
                  </a:outerShdw>
                </a:effectLst>
                <a:cs typeface="PT Bold Heading" pitchFamily="2" charset="-78"/>
              </a:rPr>
              <a:t>الخلاصة</a:t>
            </a:r>
            <a:endParaRPr lang="ar-SA" sz="66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spTree>
    <p:extLst>
      <p:ext uri="{BB962C8B-B14F-4D97-AF65-F5344CB8AC3E}">
        <p14:creationId xmlns:p14="http://schemas.microsoft.com/office/powerpoint/2010/main" val="12061081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25636" name="Rectangle 4"/>
          <p:cNvSpPr>
            <a:spLocks noGrp="1" noChangeArrowheads="1"/>
          </p:cNvSpPr>
          <p:nvPr>
            <p:ph sz="quarter" idx="1"/>
          </p:nvPr>
        </p:nvSpPr>
        <p:spPr>
          <a:noFill/>
          <a:ln/>
        </p:spPr>
        <p:txBody>
          <a:bodyPr/>
          <a:lstStyle/>
          <a:p>
            <a:pPr marL="514350" indent="-514350">
              <a:buFont typeface="+mj-lt"/>
              <a:buAutoNum type="arabicParenR" startAt="7"/>
            </a:pPr>
            <a:r>
              <a:rPr lang="ar-SA" sz="2400" b="1" dirty="0">
                <a:latin typeface="Arial" panose="020B0604020202020204" pitchFamily="34" charset="0"/>
                <a:cs typeface="Arial" panose="020B0604020202020204" pitchFamily="34" charset="0"/>
              </a:rPr>
              <a:t>تثبيت  </a:t>
            </a:r>
            <a:r>
              <a:rPr lang="ar-SA" sz="2400" b="1" dirty="0">
                <a:latin typeface="Arial" panose="020B0604020202020204" pitchFamily="34" charset="0"/>
                <a:cs typeface="Arial" panose="020B0604020202020204" pitchFamily="34" charset="0"/>
              </a:rPr>
              <a:t>الرأس والتذييل </a:t>
            </a:r>
          </a:p>
          <a:p>
            <a:pPr marL="514350" indent="-514350">
              <a:buFont typeface="+mj-lt"/>
              <a:buAutoNum type="arabicParenR" startAt="7"/>
            </a:pPr>
            <a:r>
              <a:rPr lang="ar-SA" sz="2400" b="1" dirty="0">
                <a:latin typeface="Arial" panose="020B0604020202020204" pitchFamily="34" charset="0"/>
                <a:cs typeface="Arial" panose="020B0604020202020204" pitchFamily="34" charset="0"/>
              </a:rPr>
              <a:t>ادراج (فواصل ، صفحات الصفحات ، الرموز ، قصاصة فنية ،صورة، اشكال تلقائية</a:t>
            </a:r>
            <a:r>
              <a:rPr lang="ar-SA" sz="2400" b="1" dirty="0">
                <a:latin typeface="Arial" panose="020B0604020202020204" pitchFamily="34" charset="0"/>
                <a:cs typeface="Arial" panose="020B0604020202020204" pitchFamily="34" charset="0"/>
              </a:rPr>
              <a:t>).</a:t>
            </a:r>
          </a:p>
          <a:p>
            <a:pPr marL="514350" indent="-514350">
              <a:buFont typeface="+mj-lt"/>
              <a:buAutoNum type="arabicParenR" startAt="7"/>
            </a:pPr>
            <a:r>
              <a:rPr lang="ar-SA" sz="2400" b="1" dirty="0">
                <a:latin typeface="Arial" panose="020B0604020202020204" pitchFamily="34" charset="0"/>
                <a:cs typeface="Arial" panose="020B0604020202020204" pitchFamily="34" charset="0"/>
              </a:rPr>
              <a:t>إدراج </a:t>
            </a:r>
            <a:r>
              <a:rPr lang="ar-SA" sz="2400" b="1" dirty="0">
                <a:latin typeface="Arial" panose="020B0604020202020204" pitchFamily="34" charset="0"/>
                <a:cs typeface="Arial" panose="020B0604020202020204" pitchFamily="34" charset="0"/>
              </a:rPr>
              <a:t>(النص المزخرف ، التخطيط الهيكلي ) </a:t>
            </a:r>
            <a:r>
              <a:rPr lang="ar-SA" sz="2400" b="1" dirty="0">
                <a:latin typeface="Arial" panose="020B0604020202020204" pitchFamily="34" charset="0"/>
                <a:cs typeface="Arial" panose="020B0604020202020204" pitchFamily="34" charset="0"/>
              </a:rPr>
              <a:t>وتنسيقها</a:t>
            </a:r>
          </a:p>
          <a:p>
            <a:pPr marL="514350" indent="-514350">
              <a:buFont typeface="+mj-lt"/>
              <a:buAutoNum type="arabicParenR" startAt="7"/>
            </a:pPr>
            <a:r>
              <a:rPr lang="ar-SA" sz="2400" b="1" dirty="0">
                <a:latin typeface="Arial" panose="020B0604020202020204" pitchFamily="34" charset="0"/>
                <a:cs typeface="Arial" panose="020B0604020202020204" pitchFamily="34" charset="0"/>
              </a:rPr>
              <a:t>تنسيق </a:t>
            </a:r>
            <a:r>
              <a:rPr lang="ar-SA" sz="2400" b="1" dirty="0">
                <a:latin typeface="Arial" panose="020B0604020202020204" pitchFamily="34" charset="0"/>
                <a:cs typeface="Arial" panose="020B0604020202020204" pitchFamily="34" charset="0"/>
              </a:rPr>
              <a:t>الفقرة ونسخ </a:t>
            </a:r>
            <a:r>
              <a:rPr lang="ar-SA" sz="2400" b="1" dirty="0">
                <a:latin typeface="Arial" panose="020B0604020202020204" pitchFamily="34" charset="0"/>
                <a:cs typeface="Arial" panose="020B0604020202020204" pitchFamily="34" charset="0"/>
              </a:rPr>
              <a:t>التنسيقات</a:t>
            </a:r>
          </a:p>
          <a:p>
            <a:pPr marL="514350" indent="-514350">
              <a:buFont typeface="+mj-lt"/>
              <a:buAutoNum type="arabicParenR" startAt="7"/>
            </a:pPr>
            <a:r>
              <a:rPr lang="ar-SA" sz="2400" b="1" dirty="0">
                <a:latin typeface="Arial" panose="020B0604020202020204" pitchFamily="34" charset="0"/>
                <a:cs typeface="Arial" panose="020B0604020202020204" pitchFamily="34" charset="0"/>
              </a:rPr>
              <a:t> </a:t>
            </a:r>
            <a:r>
              <a:rPr lang="ar-SA" sz="2400" b="1" dirty="0">
                <a:latin typeface="Arial" panose="020B0604020202020204" pitchFamily="34" charset="0"/>
                <a:cs typeface="Arial" panose="020B0604020202020204" pitchFamily="34" charset="0"/>
              </a:rPr>
              <a:t>التعداد النقطي والرقمي </a:t>
            </a:r>
            <a:endParaRPr lang="ar-SA" sz="2400" b="1" dirty="0">
              <a:latin typeface="Arial" panose="020B0604020202020204" pitchFamily="34" charset="0"/>
              <a:cs typeface="Arial" panose="020B0604020202020204" pitchFamily="34" charset="0"/>
            </a:endParaRPr>
          </a:p>
          <a:p>
            <a:pPr marL="514350" indent="-514350">
              <a:buFont typeface="+mj-lt"/>
              <a:buAutoNum type="arabicParenR" startAt="7"/>
            </a:pPr>
            <a:r>
              <a:rPr lang="ar-SA" sz="2400" b="1" dirty="0">
                <a:latin typeface="Arial" panose="020B0604020202020204" pitchFamily="34" charset="0"/>
                <a:cs typeface="Arial" panose="020B0604020202020204" pitchFamily="34" charset="0"/>
              </a:rPr>
              <a:t> إعدادات الطباعة</a:t>
            </a:r>
          </a:p>
          <a:p>
            <a:pPr marL="0" indent="0">
              <a:buNone/>
            </a:pPr>
            <a:endParaRPr lang="ar-SA" sz="2400" b="1" dirty="0">
              <a:latin typeface="Arial" panose="020B0604020202020204" pitchFamily="34" charset="0"/>
              <a:cs typeface="Arial" panose="020B0604020202020204" pitchFamily="34" charset="0"/>
            </a:endParaRPr>
          </a:p>
        </p:txBody>
      </p:sp>
      <p:sp>
        <p:nvSpPr>
          <p:cNvPr id="5" name="مربع نص 3"/>
          <p:cNvSpPr txBox="1"/>
          <p:nvPr/>
        </p:nvSpPr>
        <p:spPr>
          <a:xfrm>
            <a:off x="2927350" y="220664"/>
            <a:ext cx="6337300" cy="1108075"/>
          </a:xfrm>
          <a:prstGeom prst="rect">
            <a:avLst/>
          </a:prstGeom>
          <a:noFill/>
        </p:spPr>
        <p:txBody>
          <a:bodyPr rtlCol="1">
            <a:spAutoFit/>
          </a:bodyPr>
          <a:lstStyle/>
          <a:p>
            <a:pPr algn="ctr" rtl="1">
              <a:spcBef>
                <a:spcPct val="20000"/>
              </a:spcBef>
              <a:buClr>
                <a:srgbClr val="D16349"/>
              </a:buClr>
              <a:buSzPct val="85000"/>
              <a:defRPr/>
            </a:pPr>
            <a:r>
              <a:rPr lang="ar-SA" sz="6600" dirty="0" smtClean="0">
                <a:solidFill>
                  <a:srgbClr val="D16349">
                    <a:lumMod val="50000"/>
                  </a:srgbClr>
                </a:solidFill>
                <a:effectLst>
                  <a:outerShdw blurRad="38100" dist="38100" dir="2700000" algn="tl">
                    <a:srgbClr val="000000">
                      <a:alpha val="43137"/>
                    </a:srgbClr>
                  </a:outerShdw>
                </a:effectLst>
                <a:cs typeface="PT Bold Heading" pitchFamily="2" charset="-78"/>
              </a:rPr>
              <a:t>الخلاصة</a:t>
            </a:r>
            <a:endParaRPr lang="ar-SA" sz="66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spTree>
    <p:extLst>
      <p:ext uri="{BB962C8B-B14F-4D97-AF65-F5344CB8AC3E}">
        <p14:creationId xmlns:p14="http://schemas.microsoft.com/office/powerpoint/2010/main" val="902972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1981200" y="274638"/>
            <a:ext cx="8229600" cy="778098"/>
          </a:xfrm>
        </p:spPr>
        <p:txBody>
          <a:bodyPr anchor="t">
            <a:noAutofit/>
          </a:bodyPr>
          <a:lstStyle/>
          <a:p>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انشاء </a:t>
            </a:r>
            <a:r>
              <a:rPr lang="ar-JO"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مستند جديد</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1915091"/>
            <a:ext cx="4896544" cy="434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7077406" y="2196172"/>
            <a:ext cx="3168352" cy="3785652"/>
          </a:xfrm>
          <a:prstGeom prst="rect">
            <a:avLst/>
          </a:prstGeom>
          <a:noFill/>
        </p:spPr>
        <p:txBody>
          <a:bodyPr wrap="square" rtlCol="1">
            <a:spAutoFit/>
          </a:bodyPr>
          <a:lstStyle/>
          <a:p>
            <a:pPr algn="justLow" rtl="1" fontAlgn="base">
              <a:spcBef>
                <a:spcPct val="0"/>
              </a:spcBef>
              <a:spcAft>
                <a:spcPct val="0"/>
              </a:spcAft>
            </a:pPr>
            <a:r>
              <a:rPr lang="ar-SA" altLang="en-US" sz="1600" b="1" dirty="0">
                <a:solidFill>
                  <a:prstClr val="black"/>
                </a:solidFill>
                <a:latin typeface="Tahoma" pitchFamily="34" charset="0"/>
                <a:cs typeface="Arial" pitchFamily="34" charset="0"/>
              </a:rPr>
              <a:t>1</a:t>
            </a:r>
            <a:r>
              <a:rPr lang="ar-YE" altLang="en-US" sz="2000" b="1" dirty="0">
                <a:solidFill>
                  <a:prstClr val="black"/>
                </a:solidFill>
                <a:latin typeface="Arial" panose="020B0604020202020204" pitchFamily="34" charset="0"/>
                <a:cs typeface="Arial" pitchFamily="34" charset="0"/>
              </a:rPr>
              <a:t>.اضغط على مفتاحي </a:t>
            </a:r>
            <a:r>
              <a:rPr lang="en-US" altLang="en-US" sz="2000" b="1" dirty="0">
                <a:solidFill>
                  <a:prstClr val="black"/>
                </a:solidFill>
                <a:latin typeface="Arial" panose="020B0604020202020204" pitchFamily="34" charset="0"/>
                <a:cs typeface="Arial" pitchFamily="34" charset="0"/>
              </a:rPr>
              <a:t>(</a:t>
            </a:r>
            <a:r>
              <a:rPr lang="en-US" altLang="en-US" sz="2000" b="1" dirty="0" err="1">
                <a:solidFill>
                  <a:prstClr val="black"/>
                </a:solidFill>
                <a:latin typeface="Arial" panose="020B0604020202020204" pitchFamily="34" charset="0"/>
                <a:cs typeface="Arial" pitchFamily="34" charset="0"/>
              </a:rPr>
              <a:t>Ctrl+N</a:t>
            </a:r>
            <a:r>
              <a:rPr lang="en-US" altLang="en-US" sz="2000" b="1" dirty="0">
                <a:solidFill>
                  <a:prstClr val="black"/>
                </a:solidFill>
                <a:latin typeface="Arial" panose="020B0604020202020204" pitchFamily="34" charset="0"/>
                <a:cs typeface="Arial" pitchFamily="34" charset="0"/>
              </a:rPr>
              <a:t>) </a:t>
            </a:r>
            <a:r>
              <a:rPr lang="ar-YE" altLang="en-US" sz="2000" b="1" dirty="0">
                <a:solidFill>
                  <a:prstClr val="black"/>
                </a:solidFill>
                <a:latin typeface="Arial" panose="020B0604020202020204" pitchFamily="34" charset="0"/>
                <a:cs typeface="Arial" pitchFamily="34" charset="0"/>
              </a:rPr>
              <a:t>معاً, أو انقر على زر </a:t>
            </a:r>
            <a:r>
              <a:rPr lang="en-US" altLang="en-US" sz="2000" b="1" dirty="0">
                <a:solidFill>
                  <a:prstClr val="black"/>
                </a:solidFill>
                <a:latin typeface="Arial" panose="020B0604020202020204" pitchFamily="34" charset="0"/>
                <a:cs typeface="Arial" pitchFamily="34" charset="0"/>
              </a:rPr>
              <a:t>(Office) </a:t>
            </a:r>
            <a:r>
              <a:rPr lang="ar-YE" altLang="en-US" sz="2000" b="1" dirty="0">
                <a:solidFill>
                  <a:prstClr val="black"/>
                </a:solidFill>
                <a:latin typeface="Arial" panose="020B0604020202020204" pitchFamily="34" charset="0"/>
                <a:cs typeface="Arial" pitchFamily="34" charset="0"/>
              </a:rPr>
              <a:t>ومن ثم انقر على خيار (جديد).</a:t>
            </a:r>
          </a:p>
          <a:p>
            <a:pPr algn="justLow" rtl="1" fontAlgn="base">
              <a:spcBef>
                <a:spcPct val="0"/>
              </a:spcBef>
              <a:spcAft>
                <a:spcPct val="0"/>
              </a:spcAft>
            </a:pPr>
            <a:r>
              <a:rPr lang="ar-YE" altLang="en-US" sz="2000" b="1" dirty="0">
                <a:solidFill>
                  <a:prstClr val="black"/>
                </a:solidFill>
                <a:latin typeface="Arial" panose="020B0604020202020204" pitchFamily="34" charset="0"/>
                <a:cs typeface="Arial" pitchFamily="34" charset="0"/>
              </a:rPr>
              <a:t> </a:t>
            </a:r>
          </a:p>
          <a:p>
            <a:pPr algn="justLow" rtl="1" fontAlgn="base">
              <a:spcBef>
                <a:spcPct val="0"/>
              </a:spcBef>
              <a:spcAft>
                <a:spcPct val="0"/>
              </a:spcAft>
            </a:pPr>
            <a:r>
              <a:rPr lang="ar-YE" altLang="en-US" sz="2000" b="1" dirty="0">
                <a:solidFill>
                  <a:prstClr val="black"/>
                </a:solidFill>
                <a:latin typeface="Arial" panose="020B0604020202020204" pitchFamily="34" charset="0"/>
                <a:cs typeface="Arial" pitchFamily="34" charset="0"/>
              </a:rPr>
              <a:t>2.سيظهر مربع حوار (مستند جديد), اختر خيار (مستند فارغ).</a:t>
            </a:r>
          </a:p>
          <a:p>
            <a:pPr algn="justLow" rtl="1" fontAlgn="base">
              <a:spcBef>
                <a:spcPct val="0"/>
              </a:spcBef>
              <a:spcAft>
                <a:spcPct val="0"/>
              </a:spcAft>
            </a:pPr>
            <a:endParaRPr lang="ar-YE" altLang="en-US" sz="2000" b="1" dirty="0">
              <a:solidFill>
                <a:prstClr val="black"/>
              </a:solidFill>
              <a:latin typeface="Arial" panose="020B0604020202020204" pitchFamily="34" charset="0"/>
              <a:cs typeface="Arial" pitchFamily="34" charset="0"/>
            </a:endParaRPr>
          </a:p>
          <a:p>
            <a:pPr algn="justLow" rtl="1" fontAlgn="base">
              <a:spcBef>
                <a:spcPct val="0"/>
              </a:spcBef>
              <a:spcAft>
                <a:spcPct val="0"/>
              </a:spcAft>
            </a:pPr>
            <a:r>
              <a:rPr lang="ar-YE" altLang="en-US" sz="2000" b="1" dirty="0">
                <a:solidFill>
                  <a:prstClr val="black"/>
                </a:solidFill>
                <a:latin typeface="Arial" panose="020B0604020202020204" pitchFamily="34" charset="0"/>
                <a:cs typeface="Arial" pitchFamily="34" charset="0"/>
              </a:rPr>
              <a:t>3.انقر على زر إنشاء, ليظهر مستند جديد وتظهر أيقونته على شريط أدوات نظام التشغيل.</a:t>
            </a:r>
          </a:p>
          <a:p>
            <a:pPr algn="r" rtl="1" fontAlgn="base">
              <a:spcBef>
                <a:spcPct val="0"/>
              </a:spcBef>
              <a:spcAft>
                <a:spcPct val="0"/>
              </a:spcAft>
            </a:pPr>
            <a:endParaRPr lang="ar-SA" sz="2000" b="1" dirty="0">
              <a:solidFill>
                <a:prstClr val="black"/>
              </a:solidFill>
              <a:latin typeface="Arial" panose="020B0604020202020204" pitchFamily="34" charset="0"/>
              <a:cs typeface="Arial" pitchFamily="34" charset="0"/>
            </a:endParaRPr>
          </a:p>
          <a:p>
            <a:pPr algn="r" rtl="1" fontAlgn="base">
              <a:spcBef>
                <a:spcPct val="0"/>
              </a:spcBef>
              <a:spcAft>
                <a:spcPct val="0"/>
              </a:spcAft>
            </a:pPr>
            <a:endParaRPr lang="ar-SA" sz="2000" b="1" dirty="0">
              <a:solidFill>
                <a:prstClr val="black"/>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132034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1833432" y="116633"/>
            <a:ext cx="8534400" cy="758825"/>
          </a:xfrm>
        </p:spPr>
        <p:txBody>
          <a:bodyPr anchor="t">
            <a:noAutofit/>
          </a:bodyPr>
          <a:lstStyle/>
          <a:p>
            <a:pPr algn="ct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الكتابة في المستند</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1833433" y="1268761"/>
            <a:ext cx="8534400" cy="5400675"/>
          </a:xfrm>
          <a:noFill/>
          <a:ln/>
        </p:spPr>
        <p:txBody>
          <a:bodyPr>
            <a:normAutofit/>
          </a:bodyPr>
          <a:lstStyle/>
          <a:p>
            <a:pPr marL="0" indent="0">
              <a:lnSpc>
                <a:spcPct val="120000"/>
              </a:lnSpc>
              <a:buNone/>
            </a:pPr>
            <a:r>
              <a:rPr lang="ar-SA" sz="2000" dirty="0"/>
              <a:t> </a:t>
            </a:r>
            <a:endParaRPr lang="en-US" sz="2000" dirty="0"/>
          </a:p>
          <a:p>
            <a:pPr marL="0" indent="0">
              <a:lnSpc>
                <a:spcPct val="120000"/>
              </a:lnSpc>
              <a:buNone/>
            </a:pPr>
            <a:endParaRPr lang="en-US" sz="900" dirty="0"/>
          </a:p>
          <a:p>
            <a:pPr marL="0" indent="0">
              <a:lnSpc>
                <a:spcPct val="80000"/>
              </a:lnSpc>
              <a:buNone/>
            </a:pPr>
            <a:endParaRPr lang="en-GB" sz="2000" b="1" dirty="0">
              <a:solidFill>
                <a:srgbClr val="FF0000"/>
              </a:solidFill>
            </a:endParaRPr>
          </a:p>
        </p:txBody>
      </p:sp>
      <p:sp>
        <p:nvSpPr>
          <p:cNvPr id="5" name="مستطيل 7"/>
          <p:cNvSpPr>
            <a:spLocks noChangeArrowheads="1"/>
          </p:cNvSpPr>
          <p:nvPr/>
        </p:nvSpPr>
        <p:spPr bwMode="auto">
          <a:xfrm>
            <a:off x="2482720" y="1772816"/>
            <a:ext cx="78851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2000" b="1" dirty="0">
                <a:solidFill>
                  <a:prstClr val="black"/>
                </a:solidFill>
                <a:latin typeface="Arial" panose="020B0604020202020204" pitchFamily="34" charset="0"/>
              </a:rPr>
              <a:t>يُمكنك برنامج (معالج النصوص) من كتابة أي نص مهما كان حجمه باستخدام لوحة المفاتيح كما يُمكنك من التنقل خلال النص أو الصفحات أو التعديل على النص وغيرها من العمليات التي تساعدك على إخراج النص بالشكل المطلوب</a:t>
            </a:r>
            <a:r>
              <a:rPr lang="ar-SA" altLang="en-US" sz="2000" b="1" dirty="0">
                <a:solidFill>
                  <a:prstClr val="black"/>
                </a:solidFill>
                <a:latin typeface="Arial" panose="020B0604020202020204" pitchFamily="34" charset="0"/>
              </a:rPr>
              <a:t>.</a:t>
            </a:r>
            <a:endParaRPr lang="ar-YE" altLang="en-US" sz="2000" b="1" dirty="0">
              <a:solidFill>
                <a:prstClr val="black"/>
              </a:solidFill>
              <a:latin typeface="Arial" panose="020B0604020202020204" pitchFamily="34" charset="0"/>
            </a:endParaRPr>
          </a:p>
        </p:txBody>
      </p:sp>
      <p:sp>
        <p:nvSpPr>
          <p:cNvPr id="6" name="مستطيل 8"/>
          <p:cNvSpPr>
            <a:spLocks noChangeArrowheads="1"/>
          </p:cNvSpPr>
          <p:nvPr/>
        </p:nvSpPr>
        <p:spPr bwMode="auto">
          <a:xfrm>
            <a:off x="2236658" y="3508504"/>
            <a:ext cx="81311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Low" fontAlgn="base">
              <a:lnSpc>
                <a:spcPct val="150000"/>
              </a:lnSpc>
              <a:spcBef>
                <a:spcPct val="0"/>
              </a:spcBef>
              <a:spcAft>
                <a:spcPct val="0"/>
              </a:spcAft>
              <a:buFontTx/>
              <a:buNone/>
            </a:pPr>
            <a:r>
              <a:rPr lang="ar-YE" altLang="en-US" sz="2000" b="1" dirty="0">
                <a:solidFill>
                  <a:prstClr val="black"/>
                </a:solidFill>
                <a:latin typeface="Arial" panose="020B0604020202020204" pitchFamily="34" charset="0"/>
              </a:rPr>
              <a:t>انقر داخل مربع الكتابة, </a:t>
            </a:r>
            <a:r>
              <a:rPr lang="ar-SA" sz="2000" b="1" dirty="0">
                <a:solidFill>
                  <a:prstClr val="black"/>
                </a:solidFill>
                <a:latin typeface="Arial" panose="020B0604020202020204" pitchFamily="34" charset="0"/>
              </a:rPr>
              <a:t>يتم كتابة النص المطلوب في المستند من خلال المؤشر الذي يشبه حرف   </a:t>
            </a:r>
            <a:r>
              <a:rPr lang="en-US" sz="2000" b="1" dirty="0">
                <a:solidFill>
                  <a:prstClr val="black"/>
                </a:solidFill>
                <a:latin typeface="Arial" panose="020B0604020202020204" pitchFamily="34" charset="0"/>
              </a:rPr>
              <a:t> I </a:t>
            </a:r>
            <a:r>
              <a:rPr lang="ar-YE" altLang="en-US" sz="2000" b="1" dirty="0">
                <a:solidFill>
                  <a:prstClr val="black"/>
                </a:solidFill>
                <a:latin typeface="Arial" panose="020B0604020202020204" pitchFamily="34" charset="0"/>
              </a:rPr>
              <a:t>ثم ابدأ مباشرة بكتابة النص باستخدام لوحة المفاتيح, علماً بأن الانتقال للسطر التالي يتم تلقائياً بمجرد أن يصل المؤشر إلى حدود الصفحة</a:t>
            </a:r>
            <a:r>
              <a:rPr lang="ar-SA" altLang="en-US" sz="2000" b="1" dirty="0">
                <a:solidFill>
                  <a:prstClr val="black"/>
                </a:solidFill>
                <a:latin typeface="Arial" panose="020B0604020202020204" pitchFamily="34" charset="0"/>
              </a:rPr>
              <a:t>،</a:t>
            </a:r>
            <a:r>
              <a:rPr lang="ar-YE" altLang="en-US" sz="2000" b="1" dirty="0">
                <a:solidFill>
                  <a:prstClr val="black"/>
                </a:solidFill>
                <a:latin typeface="Arial" panose="020B0604020202020204" pitchFamily="34" charset="0"/>
              </a:rPr>
              <a:t>ويمكن أن يستخدم المستخدم مفتاح </a:t>
            </a:r>
            <a:r>
              <a:rPr lang="en-US" altLang="en-US" sz="2000" b="1" dirty="0">
                <a:solidFill>
                  <a:prstClr val="black"/>
                </a:solidFill>
                <a:latin typeface="Arial" panose="020B0604020202020204" pitchFamily="34" charset="0"/>
              </a:rPr>
              <a:t>Enter)</a:t>
            </a:r>
            <a:r>
              <a:rPr lang="ar-SA" altLang="en-US" sz="2000" b="1" dirty="0">
                <a:solidFill>
                  <a:prstClr val="black"/>
                </a:solidFill>
                <a:latin typeface="Arial" panose="020B0604020202020204" pitchFamily="34" charset="0"/>
              </a:rPr>
              <a:t>)</a:t>
            </a:r>
            <a:r>
              <a:rPr lang="ar-YE" altLang="en-US" sz="2000" b="1" dirty="0">
                <a:solidFill>
                  <a:prstClr val="black"/>
                </a:solidFill>
                <a:latin typeface="Arial" panose="020B0604020202020204" pitchFamily="34" charset="0"/>
              </a:rPr>
              <a:t>للانتقال لسطر جديد.</a:t>
            </a:r>
          </a:p>
        </p:txBody>
      </p:sp>
    </p:spTree>
    <p:extLst>
      <p:ext uri="{BB962C8B-B14F-4D97-AF65-F5344CB8AC3E}">
        <p14:creationId xmlns:p14="http://schemas.microsoft.com/office/powerpoint/2010/main" val="322731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1833432" y="116633"/>
            <a:ext cx="8534400" cy="758825"/>
          </a:xfrm>
        </p:spPr>
        <p:txBody>
          <a:bodyPr anchor="t">
            <a:noAutofit/>
          </a:bodyPr>
          <a:lstStyle/>
          <a:p>
            <a:pPr algn="ctr"/>
            <a:r>
              <a:rPr lang="ar-SA"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الكتابة في المستند</a:t>
            </a:r>
            <a:endParaRPr lang="en-US" sz="5400" dirty="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p:txBody>
      </p:sp>
      <p:sp>
        <p:nvSpPr>
          <p:cNvPr id="326660" name="Rectangle 4"/>
          <p:cNvSpPr>
            <a:spLocks noGrp="1" noChangeArrowheads="1"/>
          </p:cNvSpPr>
          <p:nvPr>
            <p:ph sz="quarter" idx="4294967295"/>
          </p:nvPr>
        </p:nvSpPr>
        <p:spPr>
          <a:xfrm>
            <a:off x="2236658" y="1268761"/>
            <a:ext cx="8131175" cy="5400675"/>
          </a:xfrm>
          <a:noFill/>
          <a:ln/>
        </p:spPr>
        <p:txBody>
          <a:bodyPr>
            <a:normAutofit/>
          </a:bodyPr>
          <a:lstStyle/>
          <a:p>
            <a:pPr marL="0" indent="0">
              <a:lnSpc>
                <a:spcPct val="120000"/>
              </a:lnSpc>
              <a:buNone/>
            </a:pPr>
            <a:endParaRPr lang="en-US" sz="900" dirty="0"/>
          </a:p>
          <a:p>
            <a:pPr>
              <a:lnSpc>
                <a:spcPct val="120000"/>
              </a:lnSpc>
              <a:buFont typeface="Arial" panose="020B0604020202020204" pitchFamily="34" charset="0"/>
              <a:buChar char="•"/>
            </a:pPr>
            <a:r>
              <a:rPr lang="ar-SA" sz="2000" dirty="0"/>
              <a:t>المفتاح </a:t>
            </a:r>
            <a:r>
              <a:rPr lang="en-US" sz="2000" b="1" dirty="0">
                <a:solidFill>
                  <a:srgbClr val="FF0000"/>
                </a:solidFill>
              </a:rPr>
              <a:t>Home</a:t>
            </a:r>
            <a:r>
              <a:rPr lang="ar-SA" sz="2000" dirty="0"/>
              <a:t>  للحركة إلى بداية </a:t>
            </a:r>
            <a:r>
              <a:rPr lang="ar-SA" sz="2000" dirty="0"/>
              <a:t>السطر </a:t>
            </a:r>
            <a:endParaRPr lang="en-US" sz="2000" dirty="0"/>
          </a:p>
          <a:p>
            <a:pPr>
              <a:lnSpc>
                <a:spcPct val="120000"/>
              </a:lnSpc>
              <a:buFont typeface="Arial" panose="020B0604020202020204" pitchFamily="34" charset="0"/>
              <a:buChar char="•"/>
            </a:pPr>
            <a:r>
              <a:rPr lang="ar-SA" sz="2000" dirty="0"/>
              <a:t>المفتاح </a:t>
            </a:r>
            <a:r>
              <a:rPr lang="en-US" sz="2000" b="1" dirty="0">
                <a:solidFill>
                  <a:srgbClr val="FF0000"/>
                </a:solidFill>
              </a:rPr>
              <a:t>end</a:t>
            </a:r>
            <a:r>
              <a:rPr lang="ar-SA" sz="2000" dirty="0"/>
              <a:t> للحركة إلى نهاية السطر</a:t>
            </a:r>
            <a:endParaRPr lang="en-US" sz="2000" dirty="0"/>
          </a:p>
          <a:p>
            <a:pPr>
              <a:lnSpc>
                <a:spcPct val="120000"/>
              </a:lnSpc>
              <a:buFont typeface="Arial" panose="020B0604020202020204" pitchFamily="34" charset="0"/>
              <a:buChar char="•"/>
            </a:pPr>
            <a:r>
              <a:rPr lang="ar-SA" sz="2000" dirty="0"/>
              <a:t>المفتاح </a:t>
            </a:r>
            <a:r>
              <a:rPr lang="en-US" sz="2000" b="1" dirty="0" err="1">
                <a:solidFill>
                  <a:srgbClr val="FF0000"/>
                </a:solidFill>
              </a:rPr>
              <a:t>Ctrl+End</a:t>
            </a:r>
            <a:r>
              <a:rPr lang="ar-SA" sz="2000" dirty="0"/>
              <a:t> للحركة إلى نهاية </a:t>
            </a:r>
            <a:r>
              <a:rPr lang="ar-SA" sz="2000" dirty="0"/>
              <a:t>المستند </a:t>
            </a:r>
            <a:endParaRPr lang="en-US" sz="2000" dirty="0"/>
          </a:p>
          <a:p>
            <a:pPr>
              <a:lnSpc>
                <a:spcPct val="120000"/>
              </a:lnSpc>
              <a:buFont typeface="Arial" panose="020B0604020202020204" pitchFamily="34" charset="0"/>
              <a:buChar char="•"/>
            </a:pPr>
            <a:r>
              <a:rPr lang="ar-SA" sz="2000" dirty="0"/>
              <a:t>المفتاح   </a:t>
            </a:r>
            <a:r>
              <a:rPr lang="en-US" sz="2000" b="1" dirty="0" err="1">
                <a:solidFill>
                  <a:srgbClr val="FF0000"/>
                </a:solidFill>
              </a:rPr>
              <a:t>Ctrl+Home</a:t>
            </a:r>
            <a:r>
              <a:rPr lang="ar-SA" sz="2000" dirty="0"/>
              <a:t> للحركة إلى بداية المستند</a:t>
            </a:r>
            <a:endParaRPr lang="en-US" sz="2000" dirty="0"/>
          </a:p>
          <a:p>
            <a:pPr>
              <a:lnSpc>
                <a:spcPct val="120000"/>
              </a:lnSpc>
              <a:buFont typeface="Arial" panose="020B0604020202020204" pitchFamily="34" charset="0"/>
              <a:buChar char="•"/>
            </a:pPr>
            <a:r>
              <a:rPr lang="ar-SA" sz="2000" dirty="0"/>
              <a:t>المفتاح </a:t>
            </a:r>
            <a:r>
              <a:rPr lang="en-US" sz="2000" b="1" dirty="0" err="1">
                <a:solidFill>
                  <a:srgbClr val="FF0000"/>
                </a:solidFill>
              </a:rPr>
              <a:t>PageUp</a:t>
            </a:r>
            <a:r>
              <a:rPr lang="ar-SA" sz="2000" dirty="0"/>
              <a:t> للانتقال إلى الصفحة </a:t>
            </a:r>
            <a:r>
              <a:rPr lang="ar-SA" sz="2000" dirty="0"/>
              <a:t>السابقة </a:t>
            </a:r>
            <a:endParaRPr lang="en-US" sz="2000" dirty="0"/>
          </a:p>
          <a:p>
            <a:pPr>
              <a:lnSpc>
                <a:spcPct val="120000"/>
              </a:lnSpc>
              <a:buFont typeface="Arial" panose="020B0604020202020204" pitchFamily="34" charset="0"/>
              <a:buChar char="•"/>
            </a:pPr>
            <a:r>
              <a:rPr lang="ar-SA" sz="2000" dirty="0"/>
              <a:t>المفتاح </a:t>
            </a:r>
            <a:r>
              <a:rPr lang="en-US" sz="2000" b="1" dirty="0" err="1">
                <a:solidFill>
                  <a:srgbClr val="FF0000"/>
                </a:solidFill>
              </a:rPr>
              <a:t>PageDown</a:t>
            </a:r>
            <a:r>
              <a:rPr lang="ar-SA" sz="2000" dirty="0"/>
              <a:t> للانتقال إلى الصفحة التالية</a:t>
            </a:r>
            <a:endParaRPr lang="en-US" sz="2000" dirty="0"/>
          </a:p>
          <a:p>
            <a:pPr>
              <a:lnSpc>
                <a:spcPct val="120000"/>
              </a:lnSpc>
              <a:buFont typeface="Arial" panose="020B0604020202020204" pitchFamily="34" charset="0"/>
              <a:buChar char="•"/>
            </a:pPr>
            <a:r>
              <a:rPr lang="ar-SA" sz="2000" dirty="0"/>
              <a:t>مفتاح المسافات  </a:t>
            </a:r>
            <a:r>
              <a:rPr lang="en-US" sz="2000" b="1" dirty="0">
                <a:solidFill>
                  <a:srgbClr val="FF0000"/>
                </a:solidFill>
              </a:rPr>
              <a:t>Spacebar</a:t>
            </a:r>
            <a:r>
              <a:rPr lang="ar-SA" sz="2000" dirty="0"/>
              <a:t> لترك مسافة واحدة </a:t>
            </a:r>
            <a:endParaRPr lang="en-US" sz="2000" dirty="0"/>
          </a:p>
          <a:p>
            <a:pPr>
              <a:lnSpc>
                <a:spcPct val="120000"/>
              </a:lnSpc>
              <a:buFont typeface="Arial" panose="020B0604020202020204" pitchFamily="34" charset="0"/>
              <a:buChar char="•"/>
            </a:pPr>
            <a:r>
              <a:rPr lang="ar-SA" sz="2000" dirty="0"/>
              <a:t>المفتاح </a:t>
            </a:r>
            <a:r>
              <a:rPr lang="en-US" sz="2000" b="1" dirty="0">
                <a:solidFill>
                  <a:srgbClr val="FF0000"/>
                </a:solidFill>
              </a:rPr>
              <a:t>delete</a:t>
            </a:r>
            <a:r>
              <a:rPr lang="ar-SA" sz="2000" dirty="0"/>
              <a:t> لحذف الحرف الذي يقف عليه </a:t>
            </a:r>
            <a:r>
              <a:rPr lang="ar-SA" sz="2000" dirty="0"/>
              <a:t>المؤشر </a:t>
            </a:r>
            <a:endParaRPr lang="en-US" sz="2000" dirty="0"/>
          </a:p>
          <a:p>
            <a:pPr>
              <a:lnSpc>
                <a:spcPct val="120000"/>
              </a:lnSpc>
              <a:buFont typeface="Arial" panose="020B0604020202020204" pitchFamily="34" charset="0"/>
              <a:buChar char="•"/>
            </a:pPr>
            <a:r>
              <a:rPr lang="ar-SA" sz="2000" dirty="0"/>
              <a:t>المفتاح </a:t>
            </a:r>
            <a:r>
              <a:rPr lang="en-US" sz="2000" b="1" dirty="0">
                <a:solidFill>
                  <a:srgbClr val="FF0000"/>
                </a:solidFill>
              </a:rPr>
              <a:t>Backspace</a:t>
            </a:r>
            <a:r>
              <a:rPr lang="ar-SA" sz="2000" dirty="0"/>
              <a:t> لحذف الحرف السابق </a:t>
            </a:r>
            <a:endParaRPr lang="en-US" sz="2000" dirty="0"/>
          </a:p>
          <a:p>
            <a:pPr>
              <a:lnSpc>
                <a:spcPct val="120000"/>
              </a:lnSpc>
              <a:buFont typeface="Arial" panose="020B0604020202020204" pitchFamily="34" charset="0"/>
              <a:buChar char="•"/>
            </a:pPr>
            <a:r>
              <a:rPr lang="ar-SA" sz="2000" dirty="0"/>
              <a:t>المفتاح </a:t>
            </a:r>
            <a:r>
              <a:rPr lang="en-US" sz="2000" b="1" dirty="0">
                <a:solidFill>
                  <a:srgbClr val="FF0000"/>
                </a:solidFill>
              </a:rPr>
              <a:t>Enter</a:t>
            </a:r>
            <a:r>
              <a:rPr lang="ar-SA" sz="2000" dirty="0"/>
              <a:t> للانتقال إلى سطر جديد</a:t>
            </a:r>
            <a:endParaRPr lang="en-US" sz="2000" dirty="0"/>
          </a:p>
          <a:p>
            <a:pPr marL="0" indent="0">
              <a:lnSpc>
                <a:spcPct val="80000"/>
              </a:lnSpc>
              <a:buNone/>
            </a:pPr>
            <a:endParaRPr lang="en-GB" sz="2000" b="1" dirty="0">
              <a:solidFill>
                <a:srgbClr val="FF0000"/>
              </a:solidFill>
            </a:endParaRPr>
          </a:p>
        </p:txBody>
      </p:sp>
    </p:spTree>
    <p:extLst>
      <p:ext uri="{BB962C8B-B14F-4D97-AF65-F5344CB8AC3E}">
        <p14:creationId xmlns:p14="http://schemas.microsoft.com/office/powerpoint/2010/main" val="25321610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مدني">
  <a:themeElements>
    <a:clrScheme name="مدني">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مدني">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ني">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4641</Words>
  <Application>Microsoft Office PowerPoint</Application>
  <PresentationFormat>Widescreen</PresentationFormat>
  <Paragraphs>781</Paragraphs>
  <Slides>66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Andalus</vt:lpstr>
      <vt:lpstr>Arial</vt:lpstr>
      <vt:lpstr>Calibri</vt:lpstr>
      <vt:lpstr>Georgia</vt:lpstr>
      <vt:lpstr>PT Bold Heading</vt:lpstr>
      <vt:lpstr>Tahoma</vt:lpstr>
      <vt:lpstr>Times New Roman</vt:lpstr>
      <vt:lpstr>Wingdings</vt:lpstr>
      <vt:lpstr>Wingdings 2</vt:lpstr>
      <vt:lpstr>1_مدني</vt:lpstr>
      <vt:lpstr>PowerPoint Presentation</vt:lpstr>
      <vt:lpstr>PowerPoint Presentation</vt:lpstr>
      <vt:lpstr>PowerPoint Presentation</vt:lpstr>
      <vt:lpstr>PowerPoint Presentation</vt:lpstr>
      <vt:lpstr>تشغيل برنامج معالج النصوص</vt:lpstr>
      <vt:lpstr>PowerPoint Presentation</vt:lpstr>
      <vt:lpstr>انشاء مستند جديد</vt:lpstr>
      <vt:lpstr>الكتابة في المستند</vt:lpstr>
      <vt:lpstr>الكتابة في المستند</vt:lpstr>
      <vt:lpstr>فتح مستند سبق حفظه</vt:lpstr>
      <vt:lpstr>اغلاق مستند</vt:lpstr>
      <vt:lpstr>تحديد النص أو جزء منه</vt:lpstr>
      <vt:lpstr>تحديد النص أو جزء منه</vt:lpstr>
      <vt:lpstr>التعديل على النص</vt:lpstr>
      <vt:lpstr>حفظ المستند </vt:lpstr>
      <vt:lpstr>حفظ المستندباسم آخر </vt:lpstr>
      <vt:lpstr>لاعادةحفظ المستند بامتداد آخر</vt:lpstr>
      <vt:lpstr>لاعادةحفظ المستند بامتداد آخر</vt:lpstr>
      <vt:lpstr>تنسيق النص </vt:lpstr>
      <vt:lpstr>تنسيق النص </vt:lpstr>
      <vt:lpstr>تنسيق النص </vt:lpstr>
      <vt:lpstr>تنسيق النص </vt:lpstr>
      <vt:lpstr>ضبط محاذاة النص </vt:lpstr>
      <vt:lpstr>ضبط محاذاة النص </vt:lpstr>
      <vt:lpstr>تغير لغة الكتابة واتجاه الفقرات</vt:lpstr>
      <vt:lpstr>تغير لغة الكتابة واتجاه الفقرات</vt:lpstr>
      <vt:lpstr>العمل على النص</vt:lpstr>
      <vt:lpstr>العمل على النص</vt:lpstr>
      <vt:lpstr>أمري (التراجع, الإعادة)</vt:lpstr>
      <vt:lpstr>أمري (البحث, الإستبدال)</vt:lpstr>
      <vt:lpstr>أمري (البحث, الإستبدال)</vt:lpstr>
      <vt:lpstr>أمري (مسح التنسيقات)</vt:lpstr>
      <vt:lpstr>أنواع العرض</vt:lpstr>
      <vt:lpstr>إظهار / إخفاء الأدوات على شريط الوصول المباشر </vt:lpstr>
      <vt:lpstr>تكبير وتصغير الصفحة </vt:lpstr>
      <vt:lpstr>ادراج الرأس والتذييل</vt:lpstr>
      <vt:lpstr>ادراج الرأس والتذييل</vt:lpstr>
      <vt:lpstr>ادراج فواصل الصفحات</vt:lpstr>
      <vt:lpstr>ادراج رمز</vt:lpstr>
      <vt:lpstr>ادراج قصاصة فنية</vt:lpstr>
      <vt:lpstr>ادراج قصاصة فنية</vt:lpstr>
      <vt:lpstr>ادراج صورة</vt:lpstr>
      <vt:lpstr>تنسيق الصورة والقصاصة الفنية</vt:lpstr>
      <vt:lpstr>تنسيق الصورة والقصاصة الفنية</vt:lpstr>
      <vt:lpstr>تنسيق الصورة والقصاصة الفنية</vt:lpstr>
      <vt:lpstr>ادراج اشكال تلقائية</vt:lpstr>
      <vt:lpstr>ادراج اشكال تلقائية</vt:lpstr>
      <vt:lpstr>ادراج اشكال تلقائية</vt:lpstr>
      <vt:lpstr>ادراج نص مزخرف</vt:lpstr>
      <vt:lpstr>ادراج نص مزخرف</vt:lpstr>
      <vt:lpstr>ادراج تخطيط هيكلي</vt:lpstr>
      <vt:lpstr>ادراج تخطيط هيكلي</vt:lpstr>
      <vt:lpstr>تمرين</vt:lpstr>
      <vt:lpstr>تنسيق الفقرة ونسخ التنسيقات</vt:lpstr>
      <vt:lpstr>تنسيق الفقرة</vt:lpstr>
      <vt:lpstr>تنسيق الفقرة</vt:lpstr>
      <vt:lpstr>تنسيق الفقرة</vt:lpstr>
      <vt:lpstr>تنسيق الفقرة</vt:lpstr>
      <vt:lpstr>نسخ التنسيقات</vt:lpstr>
      <vt:lpstr>التعداد النقطي والرقمي</vt:lpstr>
      <vt:lpstr>التعداد النقطي والرقمي</vt:lpstr>
      <vt:lpstr> اعداد الصفحة</vt:lpstr>
      <vt:lpstr>المعاينة قبل الطباعة</vt:lpstr>
      <vt:lpstr>الطباعة</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cp:revision>
  <dcterms:created xsi:type="dcterms:W3CDTF">2016-08-10T10:17:11Z</dcterms:created>
  <dcterms:modified xsi:type="dcterms:W3CDTF">2016-08-10T10:17:58Z</dcterms:modified>
</cp:coreProperties>
</file>